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632" r:id="rId2"/>
    <p:sldId id="648" r:id="rId3"/>
    <p:sldId id="704" r:id="rId4"/>
    <p:sldId id="1178" r:id="rId5"/>
    <p:sldId id="682" r:id="rId6"/>
    <p:sldId id="705" r:id="rId7"/>
    <p:sldId id="737" r:id="rId8"/>
    <p:sldId id="736" r:id="rId9"/>
    <p:sldId id="738" r:id="rId10"/>
    <p:sldId id="739" r:id="rId11"/>
    <p:sldId id="706" r:id="rId12"/>
    <p:sldId id="740" r:id="rId13"/>
    <p:sldId id="709" r:id="rId14"/>
    <p:sldId id="711" r:id="rId15"/>
    <p:sldId id="722" r:id="rId16"/>
    <p:sldId id="707" r:id="rId17"/>
    <p:sldId id="1179" r:id="rId18"/>
    <p:sldId id="742" r:id="rId19"/>
    <p:sldId id="723" r:id="rId20"/>
    <p:sldId id="727" r:id="rId21"/>
    <p:sldId id="724" r:id="rId22"/>
    <p:sldId id="726" r:id="rId23"/>
    <p:sldId id="712" r:id="rId24"/>
    <p:sldId id="743" r:id="rId25"/>
    <p:sldId id="744" r:id="rId26"/>
    <p:sldId id="714" r:id="rId27"/>
    <p:sldId id="718" r:id="rId28"/>
    <p:sldId id="721" r:id="rId29"/>
    <p:sldId id="745" r:id="rId30"/>
    <p:sldId id="746" r:id="rId31"/>
    <p:sldId id="747" r:id="rId32"/>
    <p:sldId id="748" r:id="rId33"/>
    <p:sldId id="749" r:id="rId34"/>
    <p:sldId id="751" r:id="rId35"/>
    <p:sldId id="754" r:id="rId36"/>
    <p:sldId id="752" r:id="rId37"/>
    <p:sldId id="741" r:id="rId38"/>
    <p:sldId id="1181" r:id="rId39"/>
    <p:sldId id="755" r:id="rId40"/>
    <p:sldId id="756" r:id="rId41"/>
    <p:sldId id="758" r:id="rId42"/>
    <p:sldId id="763" r:id="rId43"/>
    <p:sldId id="759" r:id="rId44"/>
    <p:sldId id="1180" r:id="rId45"/>
    <p:sldId id="757" r:id="rId46"/>
    <p:sldId id="760" r:id="rId47"/>
    <p:sldId id="764" r:id="rId48"/>
    <p:sldId id="761" r:id="rId49"/>
    <p:sldId id="1182" r:id="rId50"/>
    <p:sldId id="734" r:id="rId51"/>
    <p:sldId id="1165" r:id="rId52"/>
    <p:sldId id="753" r:id="rId53"/>
    <p:sldId id="702" r:id="rId54"/>
    <p:sldId id="703" r:id="rId55"/>
  </p:sldIdLst>
  <p:sldSz cx="9144000" cy="6858000" type="screen4x3"/>
  <p:notesSz cx="6669088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66CC"/>
    <a:srgbClr val="FF9933"/>
    <a:srgbClr val="CC6600"/>
    <a:srgbClr val="00CC00"/>
    <a:srgbClr val="6600CC"/>
    <a:srgbClr val="CC3300"/>
    <a:srgbClr val="CC0000"/>
    <a:srgbClr val="FFFF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95" autoAdjust="0"/>
    <p:restoredTop sz="94148" autoAdjust="0"/>
  </p:normalViewPr>
  <p:slideViewPr>
    <p:cSldViewPr>
      <p:cViewPr varScale="1">
        <p:scale>
          <a:sx n="98" d="100"/>
          <a:sy n="98" d="100"/>
        </p:scale>
        <p:origin x="108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8C382E9-E5ED-4CED-B6BC-23B4AA5643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9321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3C7CC32-617A-4543-9F16-0492C8AD01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3298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4C1E9-341E-47A5-AC3A-D9E2B75F85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B478B-1B83-4F62-9152-5F83492182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21488" y="188913"/>
            <a:ext cx="2236787" cy="63738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88913"/>
            <a:ext cx="6561138" cy="63738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8E164-0165-4B37-AF99-AD7B6ECE173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88913"/>
            <a:ext cx="8928100" cy="5461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23F4B-D0D5-4898-8A05-343EBDC5E87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defRPr b="1">
                <a:latin typeface="맑은 고딕" pitchFamily="50" charset="-127"/>
                <a:ea typeface="맑은 고딕" pitchFamily="50" charset="-127"/>
              </a:defRPr>
            </a:lvl1pPr>
            <a:lvl2pPr marL="540000" indent="-180000">
              <a:buClr>
                <a:schemeClr val="accent6">
                  <a:lumMod val="50000"/>
                </a:schemeClr>
              </a:buClr>
              <a:defRPr sz="20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828000" indent="-180000"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800" b="1">
                <a:latin typeface="맑은 고딕" pitchFamily="50" charset="-127"/>
                <a:ea typeface="맑은 고딕" pitchFamily="50" charset="-127"/>
              </a:defRPr>
            </a:lvl4pPr>
            <a:lvl5pPr>
              <a:defRPr sz="1800"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7C9E6-AAC5-4CE3-AEB9-B27125AB2F7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CB472-C4C4-477E-8AC0-53956F9811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81EA1-F96D-428B-BAD9-77C664AB88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81765-32A9-43A2-A13B-73A4EFC8A2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0" y="6597352"/>
            <a:ext cx="533400" cy="23518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C69D1-562B-4BA3-B970-F557F71732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63119-A075-4A06-B8B9-191AF54DF5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034A6-DBBC-48F1-A09B-6AF30E1274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30B49-4FB7-4305-BEBF-6D643FD066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6500813"/>
            <a:ext cx="72326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55672"/>
            <a:ext cx="8928100" cy="80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981075"/>
            <a:ext cx="8950325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34150"/>
            <a:ext cx="533400" cy="28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accent6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C53A76-8A71-4B64-A76C-1B97F54C0D9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512359"/>
            <a:ext cx="226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꿈     은 이루어진다</a:t>
            </a:r>
            <a:endParaRPr lang="ko-KR" altLang="en-US" dirty="0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포인트가 5개인 별 9"/>
          <p:cNvSpPr/>
          <p:nvPr userDrawn="1"/>
        </p:nvSpPr>
        <p:spPr>
          <a:xfrm>
            <a:off x="286457" y="6453336"/>
            <a:ext cx="360040" cy="380578"/>
          </a:xfrm>
          <a:prstGeom prst="star5">
            <a:avLst/>
          </a:prstGeom>
          <a:solidFill>
            <a:srgbClr val="FF0000"/>
          </a:solidFill>
          <a:ln w="31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534222"/>
            <a:ext cx="1296144" cy="29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zoom/>
  </p:transition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v"/>
        <a:defRPr kumimoji="1" sz="24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Font typeface="Wingdings" pitchFamily="2" charset="2"/>
        <a:buChar char="§"/>
        <a:defRPr kumimoji="1" sz="20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800" b="1">
          <a:solidFill>
            <a:schemeClr val="tx1">
              <a:lumMod val="50000"/>
              <a:lumOff val="50000"/>
            </a:schemeClr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5pPr>
      <a:lvl6pPr marL="25146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05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1BE838-21C4-44E0-A59C-8FA45DC8143D}" type="slidenum">
              <a:rPr lang="en-US" altLang="ko-KR" smtClean="0"/>
              <a:pPr/>
              <a:t>1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F1CAEE-059F-4E63-9750-5556BA43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799687"/>
            <a:ext cx="7924802" cy="5258626"/>
          </a:xfrm>
          <a:prstGeom prst="rect">
            <a:avLst/>
          </a:prstGeom>
        </p:spPr>
      </p:pic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157788"/>
            <a:ext cx="6400800" cy="1000125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eaLnBrk="1" hangingPunct="1">
              <a:defRPr/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두원공과대학교 컴퓨터공학과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학년</a:t>
            </a:r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755576" y="589158"/>
            <a:ext cx="7514232" cy="1616075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algn="ctr">
              <a:defRPr/>
            </a:pPr>
            <a:r>
              <a:rPr lang="ko-KR" altLang="en-US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아두이노를 위한 </a:t>
            </a:r>
            <a: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</a:t>
            </a:r>
            <a:r>
              <a:rPr lang="ko-KR" altLang="en-US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A2C32-1251-4F87-857E-042FF32D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</a:t>
            </a:r>
            <a:r>
              <a:rPr lang="en-US" altLang="ko-KR" dirty="0"/>
              <a:t> </a:t>
            </a:r>
            <a:r>
              <a:rPr lang="ko-KR" altLang="en-US" dirty="0"/>
              <a:t>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E5D6E-4B5E-4007-B832-F0F440E3D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(variable)</a:t>
            </a:r>
          </a:p>
          <a:p>
            <a:pPr lvl="1"/>
            <a:r>
              <a:rPr lang="ko-KR" altLang="en-US" dirty="0"/>
              <a:t>수학에서의</a:t>
            </a:r>
            <a:r>
              <a:rPr lang="en-US" altLang="ko-KR" dirty="0"/>
              <a:t> </a:t>
            </a:r>
            <a:r>
              <a:rPr lang="ko-KR" altLang="en-US" dirty="0"/>
              <a:t>미지수에 해당하는 것으로</a:t>
            </a:r>
            <a:r>
              <a:rPr lang="en-US" altLang="ko-KR" dirty="0"/>
              <a:t>, </a:t>
            </a:r>
            <a:r>
              <a:rPr lang="ko-KR" altLang="en-US" dirty="0"/>
              <a:t>컴퓨터</a:t>
            </a:r>
            <a:r>
              <a:rPr lang="en-US" altLang="ko-KR" dirty="0"/>
              <a:t> </a:t>
            </a:r>
            <a:r>
              <a:rPr lang="ko-KR" altLang="en-US" dirty="0"/>
              <a:t>프로그램에서</a:t>
            </a:r>
            <a:r>
              <a:rPr lang="en-US" altLang="ko-KR" dirty="0"/>
              <a:t> </a:t>
            </a:r>
            <a:r>
              <a:rPr lang="ko-KR" altLang="en-US" dirty="0"/>
              <a:t>어떤 값을 저장하는 메모리 상의 공간에 대한 상징적인 이름</a:t>
            </a:r>
            <a:endParaRPr lang="en-US" altLang="ko-KR" dirty="0"/>
          </a:p>
          <a:p>
            <a:pPr lvl="1"/>
            <a:r>
              <a:rPr lang="ko-KR" altLang="en-US" dirty="0"/>
              <a:t>저장하고자 하는 값의 종류</a:t>
            </a:r>
            <a:r>
              <a:rPr lang="en-US" altLang="ko-KR" dirty="0"/>
              <a:t>(</a:t>
            </a:r>
            <a:r>
              <a:rPr lang="ko-KR" altLang="en-US" dirty="0"/>
              <a:t>자료형</a:t>
            </a:r>
            <a:r>
              <a:rPr lang="en-US" altLang="ko-KR" dirty="0"/>
              <a:t>)</a:t>
            </a:r>
            <a:r>
              <a:rPr lang="ko-KR" altLang="en-US" dirty="0"/>
              <a:t>에 따라 크기나 저장방식이 달라짐</a:t>
            </a:r>
            <a:endParaRPr lang="en-US" altLang="ko-KR" dirty="0"/>
          </a:p>
          <a:p>
            <a:pPr lvl="1"/>
            <a:r>
              <a:rPr lang="ko-KR" altLang="en-US" dirty="0"/>
              <a:t>선언형식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자료형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변수명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D82122-5FF2-419D-BC3C-C877643324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1A6114-12B5-4806-B9C4-A354E305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9" y="3376465"/>
            <a:ext cx="4479617" cy="2272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7D349AB8-2AD2-4CF9-A2BB-24A476DD3867}"/>
              </a:ext>
            </a:extLst>
          </p:cNvPr>
          <p:cNvSpPr/>
          <p:nvPr/>
        </p:nvSpPr>
        <p:spPr>
          <a:xfrm flipV="1">
            <a:off x="6489420" y="3226369"/>
            <a:ext cx="2187036" cy="2304256"/>
          </a:xfrm>
          <a:prstGeom prst="foldedCorner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07A2561-0911-41DE-93AD-9EB0E4F49153}"/>
              </a:ext>
            </a:extLst>
          </p:cNvPr>
          <p:cNvSpPr/>
          <p:nvPr/>
        </p:nvSpPr>
        <p:spPr>
          <a:xfrm>
            <a:off x="3931683" y="3540080"/>
            <a:ext cx="2777706" cy="214517"/>
          </a:xfrm>
          <a:custGeom>
            <a:avLst/>
            <a:gdLst>
              <a:gd name="connsiteX0" fmla="*/ 0 w 2777706"/>
              <a:gd name="connsiteY0" fmla="*/ 379562 h 379562"/>
              <a:gd name="connsiteX1" fmla="*/ 1578634 w 2777706"/>
              <a:gd name="connsiteY1" fmla="*/ 345057 h 379562"/>
              <a:gd name="connsiteX2" fmla="*/ 2777706 w 2777706"/>
              <a:gd name="connsiteY2" fmla="*/ 0 h 37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706" h="379562">
                <a:moveTo>
                  <a:pt x="0" y="379562"/>
                </a:moveTo>
                <a:lnTo>
                  <a:pt x="1578634" y="345057"/>
                </a:lnTo>
                <a:cubicBezTo>
                  <a:pt x="2041585" y="281797"/>
                  <a:pt x="2409645" y="140898"/>
                  <a:pt x="2777706" y="0"/>
                </a:cubicBezTo>
              </a:path>
            </a:pathLst>
          </a:custGeom>
          <a:noFill/>
          <a:ln w="12700">
            <a:solidFill>
              <a:srgbClr val="0070C0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95BA2-091A-47F0-B330-B2CDD21DDDD3}"/>
              </a:ext>
            </a:extLst>
          </p:cNvPr>
          <p:cNvSpPr txBox="1"/>
          <p:nvPr/>
        </p:nvSpPr>
        <p:spPr>
          <a:xfrm>
            <a:off x="4525303" y="341604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 변수 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x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선언</a:t>
            </a:r>
            <a:endParaRPr lang="ko-KR" altLang="en-US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612C2-A042-46ED-812E-4A957840B0EF}"/>
              </a:ext>
            </a:extLst>
          </p:cNvPr>
          <p:cNvSpPr/>
          <p:nvPr/>
        </p:nvSpPr>
        <p:spPr>
          <a:xfrm>
            <a:off x="6709389" y="3322058"/>
            <a:ext cx="640536" cy="4561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E4FF-0C2D-47AA-A26D-715EBE27052A}"/>
              </a:ext>
            </a:extLst>
          </p:cNvPr>
          <p:cNvSpPr txBox="1"/>
          <p:nvPr/>
        </p:nvSpPr>
        <p:spPr>
          <a:xfrm>
            <a:off x="8002292" y="5494886"/>
            <a:ext cx="798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6DFE3-8E17-43CA-AA00-A3A47FAE9F75}"/>
              </a:ext>
            </a:extLst>
          </p:cNvPr>
          <p:cNvSpPr txBox="1"/>
          <p:nvPr/>
        </p:nvSpPr>
        <p:spPr>
          <a:xfrm>
            <a:off x="6426331" y="3237298"/>
            <a:ext cx="220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0DA1C7B-A908-4294-A24F-CD3408C12117}"/>
              </a:ext>
            </a:extLst>
          </p:cNvPr>
          <p:cNvSpPr/>
          <p:nvPr/>
        </p:nvSpPr>
        <p:spPr>
          <a:xfrm flipV="1">
            <a:off x="3931683" y="4268048"/>
            <a:ext cx="2741058" cy="863837"/>
          </a:xfrm>
          <a:custGeom>
            <a:avLst/>
            <a:gdLst>
              <a:gd name="connsiteX0" fmla="*/ 0 w 2777706"/>
              <a:gd name="connsiteY0" fmla="*/ 379562 h 379562"/>
              <a:gd name="connsiteX1" fmla="*/ 1578634 w 2777706"/>
              <a:gd name="connsiteY1" fmla="*/ 345057 h 379562"/>
              <a:gd name="connsiteX2" fmla="*/ 2777706 w 2777706"/>
              <a:gd name="connsiteY2" fmla="*/ 0 h 37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706" h="379562">
                <a:moveTo>
                  <a:pt x="0" y="379562"/>
                </a:moveTo>
                <a:lnTo>
                  <a:pt x="1578634" y="345057"/>
                </a:lnTo>
                <a:cubicBezTo>
                  <a:pt x="2041585" y="281797"/>
                  <a:pt x="2409645" y="140898"/>
                  <a:pt x="2777706" y="0"/>
                </a:cubicBezTo>
              </a:path>
            </a:pathLst>
          </a:custGeom>
          <a:noFill/>
          <a:ln w="12700">
            <a:solidFill>
              <a:srgbClr val="0070C0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28D38-8D1C-4EEA-AB93-BE6C626958F4}"/>
              </a:ext>
            </a:extLst>
          </p:cNvPr>
          <p:cNvSpPr txBox="1"/>
          <p:nvPr/>
        </p:nvSpPr>
        <p:spPr>
          <a:xfrm>
            <a:off x="4526900" y="4004041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 변수 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y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선언</a:t>
            </a:r>
            <a:endParaRPr lang="ko-KR" altLang="en-US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63A808-6203-46ED-B1B9-764BCCBA7488}"/>
              </a:ext>
            </a:extLst>
          </p:cNvPr>
          <p:cNvSpPr/>
          <p:nvPr/>
        </p:nvSpPr>
        <p:spPr>
          <a:xfrm>
            <a:off x="6751499" y="4866730"/>
            <a:ext cx="640536" cy="4561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1D1B25-A73E-4099-AE3F-2C288725AEC2}"/>
              </a:ext>
            </a:extLst>
          </p:cNvPr>
          <p:cNvSpPr txBox="1"/>
          <p:nvPr/>
        </p:nvSpPr>
        <p:spPr>
          <a:xfrm>
            <a:off x="6456225" y="4640724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5B1BC-5CE2-471E-9FE0-EE0D09A736EF}"/>
              </a:ext>
            </a:extLst>
          </p:cNvPr>
          <p:cNvSpPr txBox="1"/>
          <p:nvPr/>
        </p:nvSpPr>
        <p:spPr>
          <a:xfrm>
            <a:off x="3797055" y="4444429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 변수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x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에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을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저장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A8BD9E4-D3A1-4306-A1C6-36C182A2A00F}"/>
              </a:ext>
            </a:extLst>
          </p:cNvPr>
          <p:cNvSpPr/>
          <p:nvPr/>
        </p:nvSpPr>
        <p:spPr>
          <a:xfrm>
            <a:off x="3931684" y="3671542"/>
            <a:ext cx="3088588" cy="1100360"/>
          </a:xfrm>
          <a:custGeom>
            <a:avLst/>
            <a:gdLst>
              <a:gd name="connsiteX0" fmla="*/ 0 w 2777706"/>
              <a:gd name="connsiteY0" fmla="*/ 379562 h 379562"/>
              <a:gd name="connsiteX1" fmla="*/ 1578634 w 2777706"/>
              <a:gd name="connsiteY1" fmla="*/ 345057 h 379562"/>
              <a:gd name="connsiteX2" fmla="*/ 2777706 w 2777706"/>
              <a:gd name="connsiteY2" fmla="*/ 0 h 37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706" h="379562">
                <a:moveTo>
                  <a:pt x="0" y="379562"/>
                </a:moveTo>
                <a:lnTo>
                  <a:pt x="1578634" y="345057"/>
                </a:lnTo>
                <a:cubicBezTo>
                  <a:pt x="2041585" y="281797"/>
                  <a:pt x="2409645" y="140898"/>
                  <a:pt x="2777706" y="0"/>
                </a:cubicBezTo>
              </a:path>
            </a:pathLst>
          </a:custGeom>
          <a:noFill/>
          <a:ln w="12700">
            <a:solidFill>
              <a:srgbClr val="FF0000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158BC-B4D1-47D5-B3E0-4E94838A56F4}"/>
              </a:ext>
            </a:extLst>
          </p:cNvPr>
          <p:cNvSpPr txBox="1"/>
          <p:nvPr/>
        </p:nvSpPr>
        <p:spPr>
          <a:xfrm>
            <a:off x="6864665" y="3382526"/>
            <a:ext cx="227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3`</a:t>
            </a:r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AD4A1A-2A6F-4EE9-A709-B52D9E2AF52C}"/>
              </a:ext>
            </a:extLst>
          </p:cNvPr>
          <p:cNvSpPr txBox="1"/>
          <p:nvPr/>
        </p:nvSpPr>
        <p:spPr>
          <a:xfrm>
            <a:off x="3660142" y="5357595"/>
            <a:ext cx="2803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 변수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x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에 저장된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을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읽음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71ED55E-092E-46C9-8398-B0976790D4D7}"/>
              </a:ext>
            </a:extLst>
          </p:cNvPr>
          <p:cNvSpPr/>
          <p:nvPr/>
        </p:nvSpPr>
        <p:spPr>
          <a:xfrm>
            <a:off x="2625969" y="3671052"/>
            <a:ext cx="4454769" cy="2205721"/>
          </a:xfrm>
          <a:custGeom>
            <a:avLst/>
            <a:gdLst>
              <a:gd name="connsiteX0" fmla="*/ 4454769 w 4454769"/>
              <a:gd name="connsiteY0" fmla="*/ 0 h 2205721"/>
              <a:gd name="connsiteX1" fmla="*/ 3880339 w 4454769"/>
              <a:gd name="connsiteY1" fmla="*/ 750277 h 2205721"/>
              <a:gd name="connsiteX2" fmla="*/ 2919046 w 4454769"/>
              <a:gd name="connsiteY2" fmla="*/ 1746739 h 2205721"/>
              <a:gd name="connsiteX3" fmla="*/ 2110154 w 4454769"/>
              <a:gd name="connsiteY3" fmla="*/ 2098431 h 2205721"/>
              <a:gd name="connsiteX4" fmla="*/ 1055077 w 4454769"/>
              <a:gd name="connsiteY4" fmla="*/ 2203939 h 2205721"/>
              <a:gd name="connsiteX5" fmla="*/ 433754 w 4454769"/>
              <a:gd name="connsiteY5" fmla="*/ 2145323 h 2205721"/>
              <a:gd name="connsiteX6" fmla="*/ 0 w 4454769"/>
              <a:gd name="connsiteY6" fmla="*/ 1910862 h 220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4769" h="2205721">
                <a:moveTo>
                  <a:pt x="4454769" y="0"/>
                </a:moveTo>
                <a:cubicBezTo>
                  <a:pt x="4295531" y="229577"/>
                  <a:pt x="4136293" y="459154"/>
                  <a:pt x="3880339" y="750277"/>
                </a:cubicBezTo>
                <a:cubicBezTo>
                  <a:pt x="3624385" y="1041400"/>
                  <a:pt x="3214077" y="1522047"/>
                  <a:pt x="2919046" y="1746739"/>
                </a:cubicBezTo>
                <a:cubicBezTo>
                  <a:pt x="2624015" y="1971431"/>
                  <a:pt x="2420815" y="2022231"/>
                  <a:pt x="2110154" y="2098431"/>
                </a:cubicBezTo>
                <a:cubicBezTo>
                  <a:pt x="1799493" y="2174631"/>
                  <a:pt x="1334477" y="2196124"/>
                  <a:pt x="1055077" y="2203939"/>
                </a:cubicBezTo>
                <a:cubicBezTo>
                  <a:pt x="775677" y="2211754"/>
                  <a:pt x="609600" y="2194169"/>
                  <a:pt x="433754" y="2145323"/>
                </a:cubicBezTo>
                <a:cubicBezTo>
                  <a:pt x="257908" y="2096477"/>
                  <a:pt x="128954" y="2003669"/>
                  <a:pt x="0" y="1910862"/>
                </a:cubicBezTo>
              </a:path>
            </a:pathLst>
          </a:custGeom>
          <a:noFill/>
          <a:ln w="12700">
            <a:solidFill>
              <a:srgbClr val="C00000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54F3CB-8B46-466F-A773-5FCA984C8A9F}"/>
              </a:ext>
            </a:extLst>
          </p:cNvPr>
          <p:cNvSpPr txBox="1"/>
          <p:nvPr/>
        </p:nvSpPr>
        <p:spPr>
          <a:xfrm>
            <a:off x="1127710" y="5848864"/>
            <a:ext cx="3837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 결과를 계산하고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,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이를 변수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y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에 저장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761CF5F-BB2D-4267-9D52-C957D5C59C3B}"/>
              </a:ext>
            </a:extLst>
          </p:cNvPr>
          <p:cNvSpPr/>
          <p:nvPr/>
        </p:nvSpPr>
        <p:spPr>
          <a:xfrm>
            <a:off x="1711569" y="5216770"/>
            <a:ext cx="5298831" cy="910827"/>
          </a:xfrm>
          <a:custGeom>
            <a:avLst/>
            <a:gdLst>
              <a:gd name="connsiteX0" fmla="*/ 0 w 5298831"/>
              <a:gd name="connsiteY0" fmla="*/ 375138 h 910827"/>
              <a:gd name="connsiteX1" fmla="*/ 703385 w 5298831"/>
              <a:gd name="connsiteY1" fmla="*/ 738553 h 910827"/>
              <a:gd name="connsiteX2" fmla="*/ 3294185 w 5298831"/>
              <a:gd name="connsiteY2" fmla="*/ 867507 h 910827"/>
              <a:gd name="connsiteX3" fmla="*/ 5298831 w 5298831"/>
              <a:gd name="connsiteY3" fmla="*/ 0 h 9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8831" h="910827">
                <a:moveTo>
                  <a:pt x="0" y="375138"/>
                </a:moveTo>
                <a:cubicBezTo>
                  <a:pt x="77177" y="515814"/>
                  <a:pt x="154354" y="656491"/>
                  <a:pt x="703385" y="738553"/>
                </a:cubicBezTo>
                <a:cubicBezTo>
                  <a:pt x="1252416" y="820615"/>
                  <a:pt x="2528277" y="990599"/>
                  <a:pt x="3294185" y="867507"/>
                </a:cubicBezTo>
                <a:cubicBezTo>
                  <a:pt x="4060093" y="744415"/>
                  <a:pt x="4679462" y="372207"/>
                  <a:pt x="5298831" y="0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9D0E1-9292-48F9-BB31-11DC93A6A780}"/>
              </a:ext>
            </a:extLst>
          </p:cNvPr>
          <p:cNvSpPr txBox="1"/>
          <p:nvPr/>
        </p:nvSpPr>
        <p:spPr>
          <a:xfrm>
            <a:off x="6921897" y="4893675"/>
            <a:ext cx="227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CDC3BC-8D9F-400B-9055-FDEB6CAB2B13}"/>
              </a:ext>
            </a:extLst>
          </p:cNvPr>
          <p:cNvSpPr txBox="1"/>
          <p:nvPr/>
        </p:nvSpPr>
        <p:spPr>
          <a:xfrm>
            <a:off x="3856106" y="6248345"/>
            <a:ext cx="143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52690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4" grpId="0" animBg="1"/>
      <p:bldP spid="25" grpId="0"/>
      <p:bldP spid="26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D70C0B-C5BA-BDCD-56AC-C5A80CC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언어의 자료형</a:t>
            </a:r>
            <a:r>
              <a:rPr lang="en-US" altLang="ko-KR" dirty="0"/>
              <a:t>(Data Type)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351826"/>
              </p:ext>
            </p:extLst>
          </p:nvPr>
        </p:nvGraphicFramePr>
        <p:xfrm>
          <a:off x="251520" y="1526757"/>
          <a:ext cx="8640960" cy="485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-32,768 ~ 32,767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정수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양수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0,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unsigned </a:t>
                      </a:r>
                      <a:r>
                        <a:rPr lang="en-US" altLang="ko-KR" sz="18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~ 65,535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자연수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0,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long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80000"/>
                        </a:lnSpc>
                      </a:pP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-2,147,483,648</a:t>
                      </a:r>
                    </a:p>
                    <a:p>
                      <a:pPr algn="l" latinLnBrk="1">
                        <a:lnSpc>
                          <a:spcPct val="80000"/>
                        </a:lnSpc>
                      </a:pP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~2,147,483,647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큰 범위의 정수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unsigned long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~ 4,294,967,295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큰 범위의 자연수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3.4E+38 ~ -3.4E+38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실수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truncation error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double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아두이노에서는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false(0)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true(1)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 또는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-128 ~ 127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문자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코드값으로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byte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~ 255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부호 없는 작은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일반적으로 텍스트문자를 포함할 때 사용되는 문자배열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리턴값이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없는 함수 선언에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464473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1057D-BC23-CE55-8722-CF4FBDD1F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특별한 상수</a:t>
            </a:r>
            <a:r>
              <a:rPr lang="en-US" altLang="ko-KR" dirty="0"/>
              <a:t>(Constant)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977837"/>
              </p:ext>
            </p:extLst>
          </p:nvPr>
        </p:nvGraphicFramePr>
        <p:xfrm>
          <a:off x="287524" y="1484784"/>
          <a:ext cx="8568952" cy="46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3V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인식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HIGH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이면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5V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내보냄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2V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이하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인식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LOW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이면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0V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내보냄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pinMode()</a:t>
                      </a:r>
                      <a:r>
                        <a:rPr lang="ko-KR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INPUT</a:t>
                      </a:r>
                      <a:r>
                        <a:rPr lang="ko-KR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설정하면 그 핀은 하이 임피던스 상태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이며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핀으로 사용</a:t>
                      </a:r>
                      <a:endParaRPr lang="en-US" altLang="ko-KR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INPUT_PULLUP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아두이노의</a:t>
                      </a:r>
                      <a:r>
                        <a:rPr lang="ko-KR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내부 </a:t>
                      </a:r>
                      <a:r>
                        <a:rPr lang="ko-KR" altLang="ko-KR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풀업</a:t>
                      </a:r>
                      <a:r>
                        <a:rPr lang="ko-KR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저항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(pullup resistor)</a:t>
                      </a:r>
                      <a:r>
                        <a:rPr lang="ko-KR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액세스</a:t>
                      </a:r>
                      <a:endParaRPr lang="en-US" altLang="ko-KR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1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OUTPUT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pinMode() </a:t>
                      </a:r>
                      <a:r>
                        <a:rPr lang="ko-KR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OUTPUT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r>
                        <a:rPr lang="ko-KR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하면</a:t>
                      </a:r>
                      <a:r>
                        <a:rPr lang="ko-KR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로우 임피던스 상태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이며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 핀으로 사용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40mA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까지의 전류 공급 가능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거짓은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7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참은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처리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실제로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큰 수는 모두 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536593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자료형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  <a:r>
              <a:rPr lang="en-US" altLang="ko-KR" dirty="0"/>
              <a:t>(String)</a:t>
            </a:r>
          </a:p>
          <a:p>
            <a:pPr lvl="1"/>
            <a:r>
              <a:rPr lang="ko-KR" altLang="en-US" dirty="0" err="1"/>
              <a:t>아두이노에서는</a:t>
            </a:r>
            <a:r>
              <a:rPr lang="ko-KR" altLang="en-US" dirty="0"/>
              <a:t> </a:t>
            </a:r>
            <a:r>
              <a:rPr lang="en-US" altLang="ko-KR" dirty="0"/>
              <a:t>String</a:t>
            </a:r>
            <a:r>
              <a:rPr lang="ko-KR" altLang="en-US" dirty="0"/>
              <a:t>이 </a:t>
            </a:r>
            <a:r>
              <a:rPr lang="en-US" altLang="ko-KR" dirty="0"/>
              <a:t>C </a:t>
            </a:r>
            <a:r>
              <a:rPr lang="ko-KR" altLang="en-US" dirty="0"/>
              <a:t>문자배열보다 사용하기 쉬움</a:t>
            </a:r>
            <a:endParaRPr lang="en-US" altLang="ko-KR" dirty="0"/>
          </a:p>
          <a:p>
            <a:pPr lvl="1"/>
            <a:r>
              <a:rPr lang="ko-KR" altLang="en-US" dirty="0"/>
              <a:t>라이브러리 실행으로 부하가 높고 사용 후에는 메모리 해제가 필요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문자배열 사용을 권장 </a:t>
            </a:r>
            <a:r>
              <a:rPr lang="en-US" altLang="ko-KR" dirty="0">
                <a:sym typeface="Wingdings" panose="05000000000000000000" pitchFamily="2" charset="2"/>
              </a:rPr>
              <a:t> C</a:t>
            </a:r>
            <a:r>
              <a:rPr lang="ko-KR" altLang="en-US" dirty="0">
                <a:sym typeface="Wingdings" panose="05000000000000000000" pitchFamily="2" charset="2"/>
              </a:rPr>
              <a:t>언어에서는 </a:t>
            </a:r>
            <a:r>
              <a:rPr lang="en-US" altLang="ko-KR" dirty="0">
                <a:sym typeface="Wingdings" panose="05000000000000000000" pitchFamily="2" charset="2"/>
              </a:rPr>
              <a:t>index </a:t>
            </a:r>
            <a:r>
              <a:rPr lang="ko-KR" altLang="en-US" dirty="0">
                <a:sym typeface="Wingdings" panose="05000000000000000000" pitchFamily="2" charset="2"/>
              </a:rPr>
              <a:t>초과해도 오류 未발생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문자열 처리 함수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EE474AB-40E8-43A4-B40C-52B2B7576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425285"/>
              </p:ext>
            </p:extLst>
          </p:nvPr>
        </p:nvGraphicFramePr>
        <p:xfrm>
          <a:off x="298636" y="3374227"/>
          <a:ext cx="8568952" cy="26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9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사용예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7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int length = </a:t>
                      </a:r>
                      <a:r>
                        <a:rPr lang="en-US" altLang="ko-KR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strlen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(string);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5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 복사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strcpy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(destination, source);</a:t>
                      </a:r>
                    </a:p>
                    <a:p>
                      <a:pPr lvl="0"/>
                      <a:r>
                        <a:rPr lang="en-US" altLang="ko-KR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strcpy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(destination, source, index); //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지정된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문자 복사</a:t>
                      </a:r>
                      <a:endParaRPr lang="en-US" altLang="ko-KR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글자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 position = </a:t>
                      </a:r>
                      <a:r>
                        <a:rPr lang="en-US" altLang="ko-KR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message.indexof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(‘,’); //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쉼표위치</a:t>
                      </a:r>
                      <a:endParaRPr lang="en-US" altLang="ko-KR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7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부분문자열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partialMessage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</a:t>
                      </a:r>
                      <a:r>
                        <a:rPr lang="en-US" altLang="ko-KR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message.substring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startPosition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length);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442734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자료형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숫자를 문자열로 변환</a:t>
            </a:r>
            <a:endParaRPr lang="en-US" altLang="ko-KR" dirty="0"/>
          </a:p>
          <a:p>
            <a:pPr lvl="1"/>
            <a:r>
              <a:rPr lang="en-US" altLang="ko-KR" dirty="0"/>
              <a:t>String</a:t>
            </a:r>
            <a:r>
              <a:rPr lang="ko-KR" altLang="en-US" dirty="0"/>
              <a:t> 변수에서는 숫자가 자동적으로 문자열로 변환되지 않음</a:t>
            </a:r>
            <a:endParaRPr lang="en-US" altLang="ko-KR" dirty="0"/>
          </a:p>
          <a:p>
            <a:pPr lvl="2"/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 err="1"/>
              <a:t>myNumber</a:t>
            </a:r>
            <a:r>
              <a:rPr lang="en-US" altLang="ko-KR" dirty="0"/>
              <a:t> = 1234; //</a:t>
            </a:r>
            <a:r>
              <a:rPr lang="ko-KR" altLang="en-US" dirty="0"/>
              <a:t>오류발생</a:t>
            </a:r>
            <a:endParaRPr lang="en-US" altLang="ko-KR" dirty="0"/>
          </a:p>
          <a:p>
            <a:pPr lvl="1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결과는</a:t>
            </a:r>
            <a:r>
              <a:rPr lang="en-US" altLang="ko-KR" dirty="0"/>
              <a:t>?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숫자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문자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변환 방법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변환함수 이용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3600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  </a:t>
            </a:r>
            <a:r>
              <a:rPr lang="en-US" altLang="ko-KR" dirty="0" err="1">
                <a:sym typeface="Wingdings" panose="05000000000000000000" pitchFamily="2" charset="2"/>
              </a:rPr>
              <a:t>itoa</a:t>
            </a:r>
            <a:r>
              <a:rPr lang="en-US" altLang="ko-KR" dirty="0">
                <a:sym typeface="Wingdings" panose="05000000000000000000" pitchFamily="2" charset="2"/>
              </a:rPr>
              <a:t>(int value, char *str, int radix)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문자열을 숫자로 변환</a:t>
            </a:r>
            <a:endParaRPr lang="en-US" altLang="ko-KR" dirty="0"/>
          </a:p>
          <a:p>
            <a:pPr lvl="1"/>
            <a:r>
              <a:rPr lang="ko-KR" altLang="en-US" dirty="0"/>
              <a:t>시리얼 데이터로 수신되는 경우 각 문자가 수신될 때 변환</a:t>
            </a:r>
            <a:endParaRPr lang="en-US" altLang="ko-KR" dirty="0"/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언어 변환함수 사용 </a:t>
            </a:r>
            <a:r>
              <a:rPr lang="en-US" altLang="ko-KR" dirty="0"/>
              <a:t>: </a:t>
            </a:r>
            <a:r>
              <a:rPr lang="en-US" altLang="ko-KR" dirty="0" err="1"/>
              <a:t>atoi</a:t>
            </a:r>
            <a:r>
              <a:rPr lang="en-US" altLang="ko-KR" dirty="0"/>
              <a:t>(int</a:t>
            </a:r>
            <a:r>
              <a:rPr lang="ko-KR" altLang="en-US" dirty="0"/>
              <a:t>형</a:t>
            </a:r>
            <a:r>
              <a:rPr lang="en-US" altLang="ko-KR" dirty="0"/>
              <a:t>), </a:t>
            </a:r>
            <a:r>
              <a:rPr lang="en-US" altLang="ko-KR" dirty="0" err="1"/>
              <a:t>atol</a:t>
            </a:r>
            <a:r>
              <a:rPr lang="en-US" altLang="ko-KR" dirty="0"/>
              <a:t>(long</a:t>
            </a:r>
            <a:r>
              <a:rPr lang="ko-KR" altLang="en-US" dirty="0"/>
              <a:t>형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827584" y="2708920"/>
            <a:ext cx="6192688" cy="7920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35000"/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String </a:t>
            </a:r>
            <a:r>
              <a:rPr lang="en-US" altLang="ko-KR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txtNumber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“12”; </a:t>
            </a:r>
          </a:p>
          <a:p>
            <a:pPr indent="-135000"/>
            <a:r>
              <a:rPr lang="en-US" altLang="ko-KR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txtNumber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+= 1; //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글자가 더해져서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“121”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됨</a:t>
            </a: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663229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자료형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 ; (</a:t>
            </a:r>
            <a:r>
              <a:rPr lang="ko-KR" altLang="ko-KR" dirty="0"/>
              <a:t>세미콜론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ko-KR" dirty="0">
                <a:solidFill>
                  <a:srgbClr val="0070C0"/>
                </a:solidFill>
              </a:rPr>
              <a:t>문</a:t>
            </a:r>
            <a:r>
              <a:rPr lang="ko-KR" altLang="en-US" dirty="0">
                <a:solidFill>
                  <a:srgbClr val="0070C0"/>
                </a:solidFill>
              </a:rPr>
              <a:t>장</a:t>
            </a:r>
            <a:r>
              <a:rPr lang="ko-KR" altLang="ko-KR" dirty="0">
                <a:solidFill>
                  <a:srgbClr val="0070C0"/>
                </a:solidFill>
              </a:rPr>
              <a:t>의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종료</a:t>
            </a:r>
            <a:endParaRPr lang="en-US" altLang="ko-KR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{ } (</a:t>
            </a:r>
            <a:r>
              <a:rPr lang="ko-KR" altLang="ko-KR" dirty="0"/>
              <a:t>중괄호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ko-KR" dirty="0">
                <a:solidFill>
                  <a:srgbClr val="0070C0"/>
                </a:solidFill>
              </a:rPr>
              <a:t>함수나 제어문의 범위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복문이라 부르기도 함</a:t>
            </a:r>
            <a:endParaRPr lang="en-US" altLang="ko-KR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// (</a:t>
            </a:r>
            <a:r>
              <a:rPr lang="ko-KR" altLang="ko-KR" dirty="0"/>
              <a:t>단일 라인 주석</a:t>
            </a:r>
            <a:r>
              <a:rPr lang="en-US" altLang="ko-KR" dirty="0"/>
              <a:t>),  /* </a:t>
            </a:r>
            <a:r>
              <a:rPr lang="en-US" altLang="ko-KR" dirty="0">
                <a:solidFill>
                  <a:srgbClr val="0070C0"/>
                </a:solidFill>
              </a:rPr>
              <a:t>~</a:t>
            </a:r>
            <a:r>
              <a:rPr lang="en-US" altLang="ko-KR" dirty="0"/>
              <a:t> */ (</a:t>
            </a:r>
            <a:r>
              <a:rPr lang="ko-KR" altLang="ko-KR" dirty="0"/>
              <a:t>여러 라인 주석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ko-KR" dirty="0">
                <a:solidFill>
                  <a:srgbClr val="0070C0"/>
                </a:solidFill>
              </a:rPr>
              <a:t>주석이란 프로그램</a:t>
            </a:r>
            <a:r>
              <a:rPr lang="ko-KR" altLang="en-US" dirty="0">
                <a:solidFill>
                  <a:srgbClr val="0070C0"/>
                </a:solidFill>
              </a:rPr>
              <a:t>에 대한 설명으로</a:t>
            </a:r>
            <a:r>
              <a:rPr lang="en-US" altLang="ko-KR" dirty="0"/>
              <a:t> </a:t>
            </a:r>
            <a:r>
              <a:rPr lang="ko-KR" altLang="en-US" dirty="0"/>
              <a:t>프로그램 이해에 큰 도움</a:t>
            </a:r>
            <a:r>
              <a:rPr lang="ko-KR" altLang="ko-KR" dirty="0"/>
              <a:t> </a:t>
            </a:r>
            <a:endParaRPr lang="en-US" altLang="ko-KR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ko-KR" dirty="0">
                <a:solidFill>
                  <a:srgbClr val="0070C0"/>
                </a:solidFill>
              </a:rPr>
              <a:t>컴파일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하지 않음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6565319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 1] </a:t>
            </a:r>
            <a:r>
              <a:rPr lang="ko-KR" altLang="en-US" dirty="0"/>
              <a:t>변수 및 주석 활용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3F3C199-D1D9-4B5F-B416-350DD53B4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실습회로</a:t>
            </a:r>
            <a:endParaRPr lang="en-US" altLang="ko-KR" dirty="0"/>
          </a:p>
          <a:p>
            <a:pPr lvl="1"/>
            <a:r>
              <a:rPr lang="ko-KR" altLang="en-US" dirty="0"/>
              <a:t>동작 내용 </a:t>
            </a:r>
            <a:r>
              <a:rPr lang="en-US" altLang="ko-KR" dirty="0"/>
              <a:t>: LED </a:t>
            </a:r>
            <a:r>
              <a:rPr lang="ko-KR" altLang="en-US" dirty="0"/>
              <a:t>점멸 동작</a:t>
            </a:r>
            <a:r>
              <a:rPr lang="en-US" altLang="ko-KR" dirty="0"/>
              <a:t>, </a:t>
            </a:r>
            <a:r>
              <a:rPr lang="ko-KR" altLang="en-US" dirty="0"/>
              <a:t>변수 및 주석 활용</a:t>
            </a:r>
            <a:endParaRPr lang="en-US" altLang="ko-KR" dirty="0"/>
          </a:p>
          <a:p>
            <a:pPr lvl="1"/>
            <a:r>
              <a:rPr lang="ko-KR" altLang="en-US" dirty="0"/>
              <a:t>회로 구성 </a:t>
            </a:r>
            <a:endParaRPr lang="en-US" altLang="ko-KR" dirty="0"/>
          </a:p>
          <a:p>
            <a:pPr lvl="2"/>
            <a:r>
              <a:rPr lang="en-US" altLang="ko-KR" dirty="0"/>
              <a:t>7</a:t>
            </a:r>
            <a:r>
              <a:rPr lang="ko-KR" altLang="en-US" dirty="0"/>
              <a:t>번 </a:t>
            </a:r>
            <a:r>
              <a:rPr lang="ko-KR" altLang="en-US" dirty="0" err="1"/>
              <a:t>출력핀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LED </a:t>
            </a:r>
            <a:r>
              <a:rPr lang="ko-KR" altLang="en-US" dirty="0">
                <a:sym typeface="Wingdings" panose="05000000000000000000" pitchFamily="2" charset="2"/>
              </a:rPr>
              <a:t>긴 다리 </a:t>
            </a:r>
            <a:r>
              <a:rPr lang="en-US" altLang="ko-KR" dirty="0">
                <a:sym typeface="Wingdings" panose="05000000000000000000" pitchFamily="2" charset="2"/>
              </a:rPr>
              <a:t> LED </a:t>
            </a:r>
            <a:r>
              <a:rPr lang="ko-KR" altLang="en-US" dirty="0">
                <a:sym typeface="Wingdings" panose="05000000000000000000" pitchFamily="2" charset="2"/>
              </a:rPr>
              <a:t>짧은 다리 </a:t>
            </a:r>
            <a:r>
              <a:rPr lang="en-US" altLang="ko-KR" dirty="0">
                <a:sym typeface="Wingdings" panose="05000000000000000000" pitchFamily="2" charset="2"/>
              </a:rPr>
              <a:t> 220</a:t>
            </a:r>
            <a:r>
              <a:rPr lang="en-US" altLang="ko-KR" dirty="0">
                <a:sym typeface="Symbol" panose="05050102010706020507" pitchFamily="18" charset="2"/>
              </a:rPr>
              <a:t> </a:t>
            </a:r>
            <a:r>
              <a:rPr lang="en-US" altLang="ko-KR" dirty="0">
                <a:sym typeface="Wingdings" panose="05000000000000000000" pitchFamily="2" charset="2"/>
              </a:rPr>
              <a:t> GND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5" name="그림 4" descr="텍스트, 스크린샷, 회로이(가) 표시된 사진&#10;&#10;자동 생성된 설명">
            <a:extLst>
              <a:ext uri="{FF2B5EF4-FFF2-40B4-BE49-F238E27FC236}">
                <a16:creationId xmlns:a16="http://schemas.microsoft.com/office/drawing/2014/main" id="{25A94894-9191-2F01-1E35-DEEEAE1BD0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98" y="3214774"/>
            <a:ext cx="6492803" cy="266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40FEEF-CE99-4C10-9E9C-36BAD9DEFEA1}"/>
              </a:ext>
            </a:extLst>
          </p:cNvPr>
          <p:cNvSpPr txBox="1"/>
          <p:nvPr/>
        </p:nvSpPr>
        <p:spPr>
          <a:xfrm>
            <a:off x="2843808" y="3122962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E7729-4877-EFDF-9DA3-EA7A7B97472B}"/>
              </a:ext>
            </a:extLst>
          </p:cNvPr>
          <p:cNvSpPr txBox="1"/>
          <p:nvPr/>
        </p:nvSpPr>
        <p:spPr>
          <a:xfrm>
            <a:off x="5220072" y="4005064"/>
            <a:ext cx="15183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긴 다리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F6E88-42AA-9A4E-AF60-28F6702D65BB}"/>
              </a:ext>
            </a:extLst>
          </p:cNvPr>
          <p:cNvSpPr txBox="1"/>
          <p:nvPr/>
        </p:nvSpPr>
        <p:spPr>
          <a:xfrm>
            <a:off x="5220072" y="4813576"/>
            <a:ext cx="15327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 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적적갈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059855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0ABAA-1EFE-8AA1-2AB3-43456124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44166-CECE-AD1C-842B-301EABC6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 1] </a:t>
            </a:r>
            <a:r>
              <a:rPr lang="ko-KR" altLang="en-US" dirty="0"/>
              <a:t>변수 및 주석 활용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98313C3-C791-912C-DA19-2E5BEC5E6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점멸 동작을 통해 변수 및 주석 활용을 실습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코드 작성 후 다른 이름으로 저장 </a:t>
            </a:r>
            <a:r>
              <a:rPr lang="en-US" altLang="ko-KR" dirty="0">
                <a:sym typeface="Wingdings" panose="05000000000000000000" pitchFamily="2" charset="2"/>
              </a:rPr>
              <a:t> ch03\_01_Variable.ino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846668-B51B-F6CF-51FA-E12093711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AF5337-44A0-9BE4-79AF-7C075D0A7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779" y="1884932"/>
            <a:ext cx="4701401" cy="24969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BA4B1-1B1D-F3B7-47AA-6E1656D1B8E5}"/>
              </a:ext>
            </a:extLst>
          </p:cNvPr>
          <p:cNvSpPr txBox="1"/>
          <p:nvPr/>
        </p:nvSpPr>
        <p:spPr>
          <a:xfrm>
            <a:off x="3960302" y="6248345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BABF6A-689F-D948-4407-1E769CD31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86" y="1884932"/>
            <a:ext cx="3537059" cy="43455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KakaoTalk_20250312_200431515">
            <a:hlinkClick r:id="" action="ppaction://media"/>
            <a:extLst>
              <a:ext uri="{FF2B5EF4-FFF2-40B4-BE49-F238E27FC236}">
                <a16:creationId xmlns:a16="http://schemas.microsoft.com/office/drawing/2014/main" id="{C9C2C6E5-0549-3E17-759F-27DC3EE3C3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04900" y="3089493"/>
            <a:ext cx="1771157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5830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2] </a:t>
            </a:r>
            <a:r>
              <a:rPr lang="ko-KR" altLang="en-US" dirty="0"/>
              <a:t>부동소수점수 활용</a:t>
            </a:r>
            <a:r>
              <a:rPr lang="en-US" altLang="ko-KR" dirty="0"/>
              <a:t>(</a:t>
            </a:r>
            <a:r>
              <a:rPr lang="ko-KR" altLang="en-US" dirty="0"/>
              <a:t>근사값 개념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319AF-8518-4924-BB9A-36BF59BD1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float </a:t>
            </a:r>
            <a:r>
              <a:rPr lang="ko-KR" altLang="en-US" dirty="0"/>
              <a:t>자료형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정확한 값이 아닌 근사값 이용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충분히 의미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 작성 후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다른 이름으로 저장</a:t>
            </a:r>
            <a:r>
              <a:rPr lang="en-US" altLang="ko-KR" dirty="0">
                <a:sym typeface="Wingdings" panose="05000000000000000000" pitchFamily="2" charset="2"/>
              </a:rPr>
              <a:t>“  ch03\_02_FloatType.ino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A7E18-5FC2-44C0-8CE2-3C81C12FC9DD}"/>
              </a:ext>
            </a:extLst>
          </p:cNvPr>
          <p:cNvSpPr txBox="1"/>
          <p:nvPr/>
        </p:nvSpPr>
        <p:spPr>
          <a:xfrm>
            <a:off x="2890591" y="6248345"/>
            <a:ext cx="3362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(float)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선언하면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근사값이 저장됨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57C7BD-6E46-44DC-878E-43B34016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4" y="1861758"/>
            <a:ext cx="4185570" cy="43532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4DADE5-7BDD-4B1F-85EE-AAD5A5345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70"/>
          <a:stretch/>
        </p:blipFill>
        <p:spPr>
          <a:xfrm>
            <a:off x="4932040" y="3718026"/>
            <a:ext cx="3353364" cy="24969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5041DA-0275-4A66-820B-B09845D55085}"/>
              </a:ext>
            </a:extLst>
          </p:cNvPr>
          <p:cNvSpPr/>
          <p:nvPr/>
        </p:nvSpPr>
        <p:spPr>
          <a:xfrm>
            <a:off x="4916445" y="5288469"/>
            <a:ext cx="1841196" cy="1440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8772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ko-KR" altLang="en-US" dirty="0"/>
              <a:t>프로그래밍 언어는 수학 연산과 유사한 개념의 연산자를 지원</a:t>
            </a:r>
            <a:endParaRPr lang="en-US" altLang="ko-KR" dirty="0"/>
          </a:p>
          <a:p>
            <a:r>
              <a:rPr lang="ko-KR" altLang="en-US" dirty="0"/>
              <a:t>연산자의 종류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BA0D2E1-0DF9-4355-8619-D33586D36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440835"/>
              </p:ext>
            </p:extLst>
          </p:nvPr>
        </p:nvGraphicFramePr>
        <p:xfrm>
          <a:off x="251520" y="2492898"/>
          <a:ext cx="8568952" cy="3547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1054263994"/>
                    </a:ext>
                  </a:extLst>
                </a:gridCol>
              </a:tblGrid>
              <a:tr h="42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증감연산자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+1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혹은 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증감 연산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선치형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후치형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++, --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산술연산자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수치 연산에 사용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*, /, %, +, -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관계연산자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크기를 비교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 / false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</a:t>
                      </a:r>
                      <a:endParaRPr lang="en-US" altLang="ko-KR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==, !=, &gt;, &gt;=, &lt;, 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논리연산자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논리연산 수행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및 출력이 모두 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  <a:endParaRPr lang="en-US" altLang="ko-KR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!, &amp;&amp;, ||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조건연산자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항연산자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조건에 따라 취하는 값이 다름</a:t>
                      </a:r>
                      <a:endParaRPr lang="en-US" altLang="ko-KR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? 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: 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216438"/>
                  </a:ext>
                </a:extLst>
              </a:tr>
              <a:tr h="39023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비트연산자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이진수의 비트단위 논리연산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~, &amp;, |, ^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23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이진수의 비트단위 </a:t>
                      </a:r>
                      <a:r>
                        <a:rPr lang="ko-KR" altLang="en-US" sz="16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쉬프트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&lt;&lt;, &gt;&gt;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2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대입연산자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오른쪽의 연산결과를 왼쪽 변수에 할당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=, *=, /=, %=, +=, -=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033623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053847-62A1-4E89-8DAA-4521CF1C0422}" type="slidenum">
              <a:rPr lang="en-US" altLang="ko-KR" smtClean="0"/>
              <a:pPr/>
              <a:t>2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72" y="41126"/>
            <a:ext cx="5175056" cy="677574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175" y="93318"/>
            <a:ext cx="8928100" cy="807293"/>
          </a:xfrm>
        </p:spPr>
        <p:txBody>
          <a:bodyPr/>
          <a:lstStyle/>
          <a:p>
            <a:r>
              <a:rPr lang="ko-KR" altLang="en-US" dirty="0"/>
              <a:t>연산자 </a:t>
            </a:r>
            <a:r>
              <a:rPr lang="en-US" altLang="ko-KR" dirty="0"/>
              <a:t>- </a:t>
            </a:r>
            <a:r>
              <a:rPr lang="ko-KR" altLang="en-US" dirty="0"/>
              <a:t>증감연산자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증감연산자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++, -- :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숫자를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+1, -1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씩 증감하는 연산</a:t>
            </a:r>
            <a:endParaRPr lang="en-US" altLang="ko-K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연산자의 위치에 따라 증감연산이 일어나는 순서가 달라짐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전치형 </a:t>
            </a:r>
            <a:r>
              <a:rPr lang="en-US" altLang="ko-KR" dirty="0"/>
              <a:t>: </a:t>
            </a:r>
            <a:r>
              <a:rPr lang="ko-KR" altLang="en-US" dirty="0"/>
              <a:t>증감 동작 후 타 연산 수행</a:t>
            </a:r>
            <a:endParaRPr lang="en-US" altLang="ko-KR" dirty="0"/>
          </a:p>
          <a:p>
            <a:pPr lvl="2"/>
            <a:r>
              <a:rPr lang="ko-KR" altLang="en-US" dirty="0" err="1"/>
              <a:t>후치형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타 연산 수행 후 증감 동작</a:t>
            </a:r>
            <a:endParaRPr lang="en-US" altLang="ko-KR" dirty="0"/>
          </a:p>
          <a:p>
            <a:pPr lvl="2"/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350402"/>
              </p:ext>
            </p:extLst>
          </p:nvPr>
        </p:nvGraphicFramePr>
        <p:xfrm>
          <a:off x="1835696" y="3429000"/>
          <a:ext cx="5472608" cy="1872208"/>
        </p:xfrm>
        <a:graphic>
          <a:graphicData uri="http://schemas.openxmlformats.org/drawingml/2006/table">
            <a:tbl>
              <a:tblPr/>
              <a:tblGrid>
                <a:gridCol w="547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2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 x, y;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x = 2;</a:t>
                      </a:r>
                      <a:endParaRPr lang="ko-KR" sz="2000" b="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y = ++x;    </a:t>
                      </a:r>
                      <a:r>
                        <a:rPr lang="en-US" sz="20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// x = x + 1 , y = x</a:t>
                      </a:r>
                      <a:endParaRPr lang="ko-KR" sz="2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y = x--;      </a:t>
                      </a:r>
                      <a:r>
                        <a:rPr lang="en-US" sz="20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// y = x, x = x - 1</a:t>
                      </a:r>
                      <a:endParaRPr lang="ko-KR" sz="2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003188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</a:t>
            </a:r>
            <a:r>
              <a:rPr lang="en-US" altLang="ko-KR" dirty="0"/>
              <a:t>– </a:t>
            </a:r>
            <a:r>
              <a:rPr lang="ko-KR" altLang="en-US" dirty="0"/>
              <a:t>비트단위</a:t>
            </a:r>
            <a:r>
              <a:rPr lang="en-US" altLang="ko-KR" dirty="0"/>
              <a:t> </a:t>
            </a:r>
            <a:r>
              <a:rPr lang="ko-KR" altLang="en-US" dirty="0"/>
              <a:t>논리연산자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F371591-6111-47FF-A20F-45DF694E4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비트단위 논리 연산자</a:t>
            </a:r>
            <a:endParaRPr lang="en-US" altLang="ko-KR" dirty="0"/>
          </a:p>
          <a:p>
            <a:pPr lvl="1"/>
            <a:r>
              <a:rPr lang="ko-KR" altLang="en-US" dirty="0"/>
              <a:t>비트단위 논리연산자에는 </a:t>
            </a:r>
            <a:r>
              <a:rPr lang="en-US" altLang="ko-KR" dirty="0"/>
              <a:t>NOT, AND, OR, XOR </a:t>
            </a:r>
            <a:r>
              <a:rPr lang="ko-KR" altLang="en-US" dirty="0"/>
              <a:t>등 </a:t>
            </a:r>
            <a:r>
              <a:rPr lang="en-US" altLang="ko-KR" dirty="0"/>
              <a:t>4</a:t>
            </a:r>
            <a:r>
              <a:rPr lang="ko-KR" altLang="en-US" dirty="0"/>
              <a:t>가지가 있음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47180"/>
              </p:ext>
            </p:extLst>
          </p:nvPr>
        </p:nvGraphicFramePr>
        <p:xfrm>
          <a:off x="683568" y="2348880"/>
          <a:ext cx="7992888" cy="2952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3147524163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~A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논리부정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(Not)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보수 취함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&amp; B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논리곱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(AND)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6654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| B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논리합</a:t>
                      </a:r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(OR)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66430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^ B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배타적</a:t>
                      </a:r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논리합</a:t>
                      </a:r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(XOR</a:t>
                      </a:r>
                      <a:r>
                        <a:rPr lang="en-US" altLang="ko-KR" sz="1800" b="1" baseline="30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anose="05020102010507070707" pitchFamily="18" charset="2"/>
                        </a:rPr>
                        <a:t></a:t>
                      </a:r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93404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4E2BC97-BE97-4494-BBAC-BED8DE7D9883}"/>
              </a:ext>
            </a:extLst>
          </p:cNvPr>
          <p:cNvSpPr txBox="1"/>
          <p:nvPr/>
        </p:nvSpPr>
        <p:spPr>
          <a:xfrm>
            <a:off x="2843777" y="5445224"/>
            <a:ext cx="3456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비트단위 논리연산자의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진리표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(Truth Table)&gt;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F2868-737D-4E9F-ADBF-0962BECCD337}"/>
              </a:ext>
            </a:extLst>
          </p:cNvPr>
          <p:cNvSpPr txBox="1"/>
          <p:nvPr/>
        </p:nvSpPr>
        <p:spPr>
          <a:xfrm>
            <a:off x="539552" y="6234266"/>
            <a:ext cx="5307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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XOR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eXclusive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OR,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두 입력 중 하나만 참일 때 결과가 참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788155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</a:t>
            </a:r>
            <a:r>
              <a:rPr lang="en-US" altLang="ko-KR" dirty="0"/>
              <a:t>– </a:t>
            </a:r>
            <a:r>
              <a:rPr lang="ko-KR" altLang="en-US" dirty="0"/>
              <a:t>비트단위</a:t>
            </a:r>
            <a:r>
              <a:rPr lang="en-US" altLang="ko-KR" dirty="0"/>
              <a:t> </a:t>
            </a:r>
            <a:r>
              <a:rPr lang="ko-KR" altLang="en-US" dirty="0" err="1"/>
              <a:t>쉬프트</a:t>
            </a:r>
            <a:r>
              <a:rPr lang="ko-KR" altLang="en-US" dirty="0"/>
              <a:t>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비트단위 </a:t>
            </a:r>
            <a:r>
              <a:rPr lang="ko-KR" altLang="en-US" dirty="0" err="1"/>
              <a:t>쉬프트</a:t>
            </a:r>
            <a:r>
              <a:rPr lang="ko-KR" altLang="en-US" dirty="0"/>
              <a:t> 연산자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&lt;&lt; :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좌로 이동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1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비트 이동할 때마다 값이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2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배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우측은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0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으로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채움</a:t>
            </a:r>
            <a:endParaRPr lang="en-US" altLang="ko-K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&gt;&gt; : </a:t>
            </a:r>
            <a:r>
              <a:rPr lang="ko-KR" altLang="en-US" dirty="0">
                <a:sym typeface="Wingdings" panose="05000000000000000000" pitchFamily="2" charset="2"/>
              </a:rPr>
              <a:t>우로 이동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비트 이동할 때마다 값이 </a:t>
            </a:r>
            <a:r>
              <a:rPr lang="en-US" altLang="ko-KR" dirty="0">
                <a:sym typeface="Wingdings" panose="05000000000000000000" pitchFamily="2" charset="2"/>
              </a:rPr>
              <a:t>1/2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배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좌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측은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0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으로 채움</a:t>
            </a:r>
            <a:endParaRPr lang="en-US" altLang="ko-KR" sz="28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회로에서의 활용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여러 자릿수</a:t>
            </a:r>
            <a:r>
              <a:rPr lang="en-US" altLang="ko-KR" dirty="0">
                <a:sym typeface="Wingdings" panose="05000000000000000000" pitchFamily="2" charset="2"/>
              </a:rPr>
              <a:t>(a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number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of digits) </a:t>
            </a:r>
            <a:r>
              <a:rPr lang="ko-KR" altLang="en-US" dirty="0">
                <a:sym typeface="Wingdings" panose="05000000000000000000" pitchFamily="2" charset="2"/>
              </a:rPr>
              <a:t>방식으로 소자들이 배치될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각 </a:t>
            </a:r>
            <a:r>
              <a:rPr lang="ko-KR" altLang="en-US" dirty="0" err="1">
                <a:sym typeface="Wingdings" panose="05000000000000000000" pitchFamily="2" charset="2"/>
              </a:rPr>
              <a:t>디지트를</a:t>
            </a:r>
            <a:r>
              <a:rPr lang="ko-KR" altLang="en-US" dirty="0">
                <a:sym typeface="Wingdings" panose="05000000000000000000" pitchFamily="2" charset="2"/>
              </a:rPr>
              <a:t> 순회하며 처리할 때 유용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438258"/>
              </p:ext>
            </p:extLst>
          </p:nvPr>
        </p:nvGraphicFramePr>
        <p:xfrm>
          <a:off x="514660" y="3573016"/>
          <a:ext cx="8136904" cy="2048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94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276405548"/>
                    </a:ext>
                  </a:extLst>
                </a:gridCol>
              </a:tblGrid>
              <a:tr h="700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진수값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A&lt;&lt;2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5×2×2</a:t>
                      </a:r>
                      <a:r>
                        <a:rPr lang="ko-KR" altLang="en-US" sz="1800" b="1" baseline="30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A&gt;&gt;2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5÷2÷2</a:t>
                      </a:r>
                      <a:r>
                        <a:rPr lang="ko-KR" altLang="en-US" sz="1800" b="1" baseline="30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371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362448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 lvl="1"/>
            <a:r>
              <a:rPr lang="ko-KR" altLang="en-US" dirty="0"/>
              <a:t>취사선택 </a:t>
            </a:r>
            <a:r>
              <a:rPr lang="en-US" altLang="ko-KR" dirty="0"/>
              <a:t>: () </a:t>
            </a:r>
            <a:r>
              <a:rPr lang="ko-KR" altLang="ko-KR" dirty="0"/>
              <a:t>안의 조건이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en-US" altLang="ko-KR" dirty="0"/>
              <a:t>{}</a:t>
            </a:r>
            <a:r>
              <a:rPr lang="ko-KR" altLang="ko-KR" dirty="0"/>
              <a:t>안의 코드를 실행</a:t>
            </a:r>
            <a:r>
              <a:rPr lang="en-US" altLang="ko-KR" dirty="0"/>
              <a:t>, false</a:t>
            </a:r>
            <a:r>
              <a:rPr lang="ko-KR" altLang="en-US" dirty="0"/>
              <a:t>이면 탈출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양자택일 </a:t>
            </a:r>
            <a:r>
              <a:rPr lang="en-US" altLang="ko-KR" dirty="0"/>
              <a:t>: () </a:t>
            </a:r>
            <a:r>
              <a:rPr lang="ko-KR" altLang="ko-KR" dirty="0"/>
              <a:t>안의 </a:t>
            </a:r>
            <a:r>
              <a:rPr lang="ko-KR" altLang="ko-KR" dirty="0" err="1"/>
              <a:t>조건</a:t>
            </a:r>
            <a:r>
              <a:rPr lang="ko-KR" altLang="en-US" dirty="0" err="1"/>
              <a:t>값에</a:t>
            </a:r>
            <a:r>
              <a:rPr lang="ko-KR" altLang="en-US" dirty="0"/>
              <a:t> 따라 실행될 구문을 선택</a:t>
            </a:r>
            <a:endParaRPr lang="en-US" altLang="ko-KR" sz="2000" kern="100" dirty="0">
              <a:latin typeface="맑은 고딕"/>
              <a:ea typeface="맑은 고딕"/>
              <a:cs typeface="Times New Roman"/>
            </a:endParaRPr>
          </a:p>
          <a:p>
            <a:pPr lvl="1"/>
            <a:endParaRPr lang="en-US" altLang="ko-KR" kern="100" dirty="0">
              <a:latin typeface="맑은 고딕"/>
              <a:ea typeface="맑은 고딕"/>
              <a:cs typeface="Times New Roman"/>
            </a:endParaRPr>
          </a:p>
          <a:p>
            <a:pPr lvl="1"/>
            <a:endParaRPr lang="ko-KR" altLang="ko-KR" sz="2000" kern="100" dirty="0"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899592" y="1988840"/>
            <a:ext cx="7344816" cy="115212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if(x&gt;120) {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</a:t>
            </a:r>
            <a:r>
              <a:rPr lang="en-US" altLang="ko-KR" sz="1800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ledPin</a:t>
            </a: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, HIGH);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ABDE1B-E46D-4E6B-945C-51B782422FF4}"/>
              </a:ext>
            </a:extLst>
          </p:cNvPr>
          <p:cNvSpPr/>
          <p:nvPr/>
        </p:nvSpPr>
        <p:spPr>
          <a:xfrm>
            <a:off x="910704" y="4100810"/>
            <a:ext cx="7344816" cy="206449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if(x&gt;120) {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</a:t>
            </a:r>
            <a:r>
              <a:rPr lang="en-US" altLang="ko-KR" sz="1800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ledPin</a:t>
            </a: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, HIGH);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else</a:t>
            </a:r>
            <a:r>
              <a:rPr lang="ko-KR" altLang="en-US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</a:t>
            </a:r>
            <a:r>
              <a:rPr lang="en-US" altLang="ko-KR" sz="1800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ledPin</a:t>
            </a: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, LOW);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3320061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 lvl="1"/>
            <a:r>
              <a:rPr lang="ko-KR" altLang="en-US" dirty="0"/>
              <a:t>다중선택 </a:t>
            </a:r>
            <a:r>
              <a:rPr lang="en-US" altLang="ko-KR" dirty="0"/>
              <a:t>: </a:t>
            </a:r>
            <a:r>
              <a:rPr lang="ko-KR" altLang="en-US" dirty="0"/>
              <a:t>다양한 조건을 부가하여 여러 갈래 중 하나의 경우를 선택</a:t>
            </a:r>
            <a:endParaRPr lang="ko-KR" altLang="ko-KR" sz="2000" kern="100" dirty="0"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ABDE1B-E46D-4E6B-945C-51B782422FF4}"/>
              </a:ext>
            </a:extLst>
          </p:cNvPr>
          <p:cNvSpPr/>
          <p:nvPr/>
        </p:nvSpPr>
        <p:spPr>
          <a:xfrm>
            <a:off x="827584" y="1988840"/>
            <a:ext cx="7344816" cy="38884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if (x&gt;200) {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//x &gt;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200 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초과인 경우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, 2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개의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LED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를 모두 켬</a:t>
            </a:r>
            <a:endParaRPr lang="en-US" altLang="ko-KR" sz="1800" kern="100" dirty="0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digitalWrite(ledPin1, HIGH);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digitalWrite(ledPin2, HIGH);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else if</a:t>
            </a:r>
            <a:r>
              <a:rPr lang="ko-KR" altLang="en-US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(x&gt;100)</a:t>
            </a:r>
            <a:r>
              <a:rPr lang="ko-KR" altLang="en-US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{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// 200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  <a:sym typeface="Symbol" panose="05050102010706020507" pitchFamily="18" charset="2"/>
              </a:rPr>
              <a:t>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x &gt; 100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인 경우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, 1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개의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LED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만 켬</a:t>
            </a:r>
            <a:endParaRPr lang="en-US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digitalWrite(ledPin1, HIGH);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digitalWrite(ledPin2, LOW);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else {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// x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  <a:sym typeface="Symbol" panose="05050102010706020507" pitchFamily="18" charset="2"/>
              </a:rPr>
              <a:t>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100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인 경우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, 2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개의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LED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를 모두 끔</a:t>
            </a:r>
            <a:endParaRPr lang="en-US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digitalWrite(ledPin1, LOW);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digitalWrite(ledPin2, LOW);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894796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/ case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 lvl="1"/>
            <a:r>
              <a:rPr lang="ko-KR" altLang="en-US" dirty="0"/>
              <a:t>조건과</a:t>
            </a:r>
            <a:r>
              <a:rPr lang="en-US" altLang="ko-KR" dirty="0"/>
              <a:t> </a:t>
            </a:r>
            <a:r>
              <a:rPr lang="ko-KR" altLang="en-US" dirty="0"/>
              <a:t>매치되는 경우</a:t>
            </a:r>
            <a:r>
              <a:rPr lang="en-US" altLang="ko-KR" dirty="0"/>
              <a:t>(case)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찾아 실행하는 다중 선택 구문</a:t>
            </a:r>
            <a:endParaRPr lang="en-US" altLang="ko-KR" dirty="0"/>
          </a:p>
          <a:p>
            <a:pPr lvl="1"/>
            <a:r>
              <a:rPr lang="en-US" altLang="ko-KR" dirty="0"/>
              <a:t>break </a:t>
            </a:r>
            <a:r>
              <a:rPr lang="ko-KR" altLang="en-US" dirty="0"/>
              <a:t>문으로 탈출을 명기할 필요가 있음</a:t>
            </a:r>
            <a:r>
              <a:rPr lang="en-US" altLang="ko-KR" dirty="0"/>
              <a:t>. break </a:t>
            </a:r>
            <a:r>
              <a:rPr lang="ko-KR" altLang="ko-KR" dirty="0"/>
              <a:t>문이 없으면 </a:t>
            </a:r>
            <a:r>
              <a:rPr lang="ko-KR" altLang="en-US" dirty="0"/>
              <a:t>다음의 </a:t>
            </a:r>
            <a:r>
              <a:rPr lang="en-US" altLang="ko-KR" dirty="0"/>
              <a:t>case </a:t>
            </a:r>
            <a:r>
              <a:rPr lang="ko-KR" altLang="en-US" dirty="0"/>
              <a:t>문으로 이동하여 실행함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ko-KR" sz="2000" kern="100" dirty="0"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ABDE1B-E46D-4E6B-945C-51B782422FF4}"/>
              </a:ext>
            </a:extLst>
          </p:cNvPr>
          <p:cNvSpPr/>
          <p:nvPr/>
        </p:nvSpPr>
        <p:spPr>
          <a:xfrm>
            <a:off x="910704" y="2759761"/>
            <a:ext cx="7344816" cy="374105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switch (x / 100) {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case 2 :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// x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  <a:sym typeface="Symbol" panose="05050102010706020507" pitchFamily="18" charset="2"/>
              </a:rPr>
              <a:t>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200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인 경우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, 2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개의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LED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를 모두 켬</a:t>
            </a:r>
            <a:endParaRPr lang="en-US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digitalWrite(ledPin1, HIGH); digitalWrite(ledPin2, HIGH);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break;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case 1 :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// 200 &gt;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  <a:sym typeface="Symbol" panose="05050102010706020507" pitchFamily="18" charset="2"/>
              </a:rPr>
              <a:t>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x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  <a:sym typeface="Symbol" panose="05050102010706020507" pitchFamily="18" charset="2"/>
              </a:rPr>
              <a:t>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 100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인 경우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, 1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개의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LED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만 켬</a:t>
            </a:r>
            <a:endParaRPr lang="en-US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digitalWrite(ledPin1, HIGH); digitalWrite(ledPin2, LOW);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break;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default :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// x &lt; 100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인 경우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, 2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개의 </a:t>
            </a:r>
            <a:r>
              <a:rPr lang="en-US" altLang="ko-KR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LED</a:t>
            </a:r>
            <a:r>
              <a:rPr lang="ko-KR" altLang="en-US" sz="1800" kern="100" dirty="0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  <a:cs typeface="Times New Roman"/>
              </a:rPr>
              <a:t>를 모두 끔</a:t>
            </a:r>
            <a:endParaRPr lang="en-US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digitalWrite(ledPin1, LOW); digitalWrite(ledPin2, LOW);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break;</a:t>
            </a:r>
          </a:p>
          <a:p>
            <a:pPr>
              <a:lnSpc>
                <a:spcPct val="120000"/>
              </a:lnSpc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6183875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for() </a:t>
            </a:r>
            <a:r>
              <a:rPr lang="ko-KR" altLang="ko-KR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조건이</a:t>
            </a:r>
            <a:r>
              <a:rPr lang="en-US" altLang="ko-KR" dirty="0"/>
              <a:t> </a:t>
            </a:r>
            <a:r>
              <a:rPr lang="ko-KR" altLang="en-US" dirty="0"/>
              <a:t>만족되는 동안</a:t>
            </a:r>
            <a:r>
              <a:rPr lang="en-US" altLang="ko-KR" dirty="0"/>
              <a:t>, </a:t>
            </a:r>
            <a:r>
              <a:rPr lang="ko-KR" altLang="ko-KR" dirty="0"/>
              <a:t>중괄호로 묶인 블록을 반복 </a:t>
            </a:r>
            <a:endParaRPr lang="en-US" altLang="ko-KR" dirty="0"/>
          </a:p>
          <a:p>
            <a:pPr lvl="1"/>
            <a:r>
              <a:rPr lang="ko-KR" altLang="en-US" dirty="0"/>
              <a:t>구문에 초기값</a:t>
            </a:r>
            <a:r>
              <a:rPr lang="en-US" altLang="ko-KR" dirty="0"/>
              <a:t>, </a:t>
            </a:r>
            <a:r>
              <a:rPr lang="ko-KR" altLang="en-US" dirty="0"/>
              <a:t>조건식</a:t>
            </a:r>
            <a:r>
              <a:rPr lang="en-US" altLang="ko-KR" dirty="0"/>
              <a:t>, </a:t>
            </a:r>
            <a:r>
              <a:rPr lang="ko-KR" altLang="en-US" dirty="0"/>
              <a:t>증감을 표시</a:t>
            </a:r>
            <a:r>
              <a:rPr lang="en-US" altLang="ko-KR" dirty="0"/>
              <a:t>, </a:t>
            </a:r>
            <a:r>
              <a:rPr lang="ko-KR" altLang="en-US" dirty="0"/>
              <a:t>실행횟수를 알고 있을 때 유리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while() </a:t>
            </a:r>
            <a:r>
              <a:rPr lang="ko-KR" altLang="ko-KR" dirty="0"/>
              <a:t>문</a:t>
            </a:r>
          </a:p>
          <a:p>
            <a:pPr lvl="1"/>
            <a:r>
              <a:rPr lang="en-US" altLang="ko-KR" dirty="0"/>
              <a:t>( )</a:t>
            </a:r>
            <a:r>
              <a:rPr lang="ko-KR" altLang="ko-KR" dirty="0"/>
              <a:t>조건이 </a:t>
            </a:r>
            <a:r>
              <a:rPr lang="en-US" altLang="ko-KR" dirty="0"/>
              <a:t>true</a:t>
            </a:r>
            <a:r>
              <a:rPr lang="ko-KR" altLang="en-US" dirty="0"/>
              <a:t>이면</a:t>
            </a:r>
            <a:r>
              <a:rPr lang="en-US" altLang="ko-KR" dirty="0"/>
              <a:t>, { } </a:t>
            </a:r>
            <a:r>
              <a:rPr lang="ko-KR" altLang="ko-KR" dirty="0"/>
              <a:t>안에 있는 </a:t>
            </a:r>
            <a:r>
              <a:rPr lang="ko-KR" altLang="en-US" dirty="0"/>
              <a:t>반복</a:t>
            </a:r>
            <a:r>
              <a:rPr lang="ko-KR" altLang="ko-KR" dirty="0"/>
              <a:t> 코드가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while(1) { };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무한루프 형성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755576" y="2372326"/>
            <a:ext cx="4608512" cy="12241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for(</a:t>
            </a:r>
            <a:r>
              <a:rPr lang="ko-KR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초기</a:t>
            </a:r>
            <a:r>
              <a:rPr lang="ko-KR" altLang="en-US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값</a:t>
            </a: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; </a:t>
            </a:r>
            <a:r>
              <a:rPr lang="ko-KR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조건</a:t>
            </a: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; </a:t>
            </a:r>
            <a:r>
              <a:rPr lang="ko-KR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증감</a:t>
            </a: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{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//</a:t>
            </a:r>
            <a:r>
              <a:rPr lang="ko-KR" altLang="en-US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반복</a:t>
            </a:r>
            <a:r>
              <a:rPr lang="ko-KR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코</a:t>
            </a:r>
            <a:r>
              <a:rPr lang="ko-KR" altLang="en-US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드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1CB166-12C2-49D0-B0DE-40AF7449430A}"/>
              </a:ext>
            </a:extLst>
          </p:cNvPr>
          <p:cNvSpPr/>
          <p:nvPr/>
        </p:nvSpPr>
        <p:spPr>
          <a:xfrm>
            <a:off x="764069" y="5085184"/>
            <a:ext cx="4608512" cy="12241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DotumChe"/>
              </a:rPr>
              <a:t>while(expression)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DotumChe"/>
              </a:rPr>
              <a:t>{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DotumChe"/>
              </a:rPr>
              <a:t>    //</a:t>
            </a:r>
            <a:r>
              <a:rPr lang="ko-KR" altLang="en-US" sz="1800" kern="0" dirty="0">
                <a:solidFill>
                  <a:schemeClr val="tx1"/>
                </a:solidFill>
                <a:latin typeface="맑은 고딕"/>
                <a:ea typeface="맑은 고딕"/>
                <a:cs typeface="DotumChe"/>
              </a:rPr>
              <a:t>반복</a:t>
            </a: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DotumChe"/>
              </a:rPr>
              <a:t> </a:t>
            </a:r>
            <a:r>
              <a:rPr lang="ko-KR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DotumChe"/>
              </a:rPr>
              <a:t>코드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DotumChe"/>
              </a:rPr>
              <a:t>}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3883393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– break/continue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for, while,</a:t>
            </a:r>
            <a:r>
              <a:rPr lang="ko-KR" altLang="en-US" dirty="0"/>
              <a:t> </a:t>
            </a:r>
            <a:r>
              <a:rPr lang="en-US" altLang="ko-KR" dirty="0"/>
              <a:t>switch~case </a:t>
            </a:r>
            <a:r>
              <a:rPr lang="ko-KR" altLang="ko-KR" dirty="0"/>
              <a:t>등의 정상 루프</a:t>
            </a:r>
            <a:r>
              <a:rPr lang="en-US" altLang="ko-KR" dirty="0"/>
              <a:t> </a:t>
            </a:r>
            <a:r>
              <a:rPr lang="ko-KR" altLang="en-US" dirty="0"/>
              <a:t>탈출</a:t>
            </a:r>
            <a:endParaRPr lang="en-US" altLang="ko-KR" dirty="0"/>
          </a:p>
          <a:p>
            <a:r>
              <a:rPr lang="en-US" altLang="ko-KR" dirty="0"/>
              <a:t>continue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for, while </a:t>
            </a:r>
            <a:r>
              <a:rPr lang="ko-KR" altLang="en-US" dirty="0"/>
              <a:t>등의</a:t>
            </a:r>
            <a:r>
              <a:rPr lang="en-US" altLang="ko-KR" dirty="0"/>
              <a:t> </a:t>
            </a:r>
            <a:r>
              <a:rPr lang="ko-KR" altLang="en-US" dirty="0"/>
              <a:t>루프에서 </a:t>
            </a:r>
            <a:r>
              <a:rPr lang="ko-KR" altLang="ko-KR" dirty="0"/>
              <a:t>특정 조건</a:t>
            </a:r>
            <a:r>
              <a:rPr lang="ko-KR" altLang="en-US" dirty="0"/>
              <a:t>의 </a:t>
            </a:r>
            <a:r>
              <a:rPr lang="ko-KR" altLang="ko-KR" dirty="0"/>
              <a:t>처리 생략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321568" y="2492896"/>
            <a:ext cx="4250432" cy="30533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for (x = 0; x &lt; 255; x++)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{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…</a:t>
            </a: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if (sense &gt; threshold) </a:t>
            </a:r>
            <a:r>
              <a:rPr lang="en-US" altLang="ko-KR" sz="1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Times New Roman"/>
              </a:rPr>
              <a:t>// bail out</a:t>
            </a: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{</a:t>
            </a: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  break;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}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683568" y="4581129"/>
            <a:ext cx="2693031" cy="864095"/>
          </a:xfrm>
          <a:custGeom>
            <a:avLst/>
            <a:gdLst>
              <a:gd name="connsiteX0" fmla="*/ 2540000 w 6241143"/>
              <a:gd name="connsiteY0" fmla="*/ 0 h 1190171"/>
              <a:gd name="connsiteX1" fmla="*/ 6241143 w 6241143"/>
              <a:gd name="connsiteY1" fmla="*/ 0 h 1190171"/>
              <a:gd name="connsiteX2" fmla="*/ 6241143 w 6241143"/>
              <a:gd name="connsiteY2" fmla="*/ 1190171 h 1190171"/>
              <a:gd name="connsiteX3" fmla="*/ 0 w 6241143"/>
              <a:gd name="connsiteY3" fmla="*/ 1190171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1143" h="1190171">
                <a:moveTo>
                  <a:pt x="2540000" y="0"/>
                </a:moveTo>
                <a:lnTo>
                  <a:pt x="6241143" y="0"/>
                </a:lnTo>
                <a:lnTo>
                  <a:pt x="6241143" y="1190171"/>
                </a:lnTo>
                <a:lnTo>
                  <a:pt x="0" y="1190171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7009D-A189-45E8-B6A9-11A24B8806F4}"/>
              </a:ext>
            </a:extLst>
          </p:cNvPr>
          <p:cNvSpPr/>
          <p:nvPr/>
        </p:nvSpPr>
        <p:spPr>
          <a:xfrm>
            <a:off x="4689921" y="2492896"/>
            <a:ext cx="4250432" cy="30533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for (x = 0; x &lt; 255; x++)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{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…</a:t>
            </a: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if (sense &gt; threshold) </a:t>
            </a:r>
            <a:r>
              <a:rPr lang="en-US" altLang="ko-KR" sz="1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Times New Roman"/>
              </a:rPr>
              <a:t>// jump</a:t>
            </a: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{</a:t>
            </a: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  continue;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}</a:t>
            </a: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…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30262B0-EE6B-4572-894F-4D17B1AD272D}"/>
              </a:ext>
            </a:extLst>
          </p:cNvPr>
          <p:cNvSpPr/>
          <p:nvPr/>
        </p:nvSpPr>
        <p:spPr>
          <a:xfrm>
            <a:off x="6365631" y="2321169"/>
            <a:ext cx="2391507" cy="2043935"/>
          </a:xfrm>
          <a:custGeom>
            <a:avLst/>
            <a:gdLst>
              <a:gd name="connsiteX0" fmla="*/ 0 w 2391507"/>
              <a:gd name="connsiteY0" fmla="*/ 2309446 h 2309446"/>
              <a:gd name="connsiteX1" fmla="*/ 2391507 w 2391507"/>
              <a:gd name="connsiteY1" fmla="*/ 2309446 h 2309446"/>
              <a:gd name="connsiteX2" fmla="*/ 2391507 w 2391507"/>
              <a:gd name="connsiteY2" fmla="*/ 0 h 2309446"/>
              <a:gd name="connsiteX3" fmla="*/ 879231 w 2391507"/>
              <a:gd name="connsiteY3" fmla="*/ 0 h 2309446"/>
              <a:gd name="connsiteX4" fmla="*/ 879231 w 2391507"/>
              <a:gd name="connsiteY4" fmla="*/ 316523 h 230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1507" h="2309446">
                <a:moveTo>
                  <a:pt x="0" y="2309446"/>
                </a:moveTo>
                <a:lnTo>
                  <a:pt x="2391507" y="2309446"/>
                </a:lnTo>
                <a:lnTo>
                  <a:pt x="2391507" y="0"/>
                </a:lnTo>
                <a:lnTo>
                  <a:pt x="879231" y="0"/>
                </a:lnTo>
                <a:lnTo>
                  <a:pt x="879231" y="316523"/>
                </a:lnTo>
              </a:path>
            </a:pathLst>
          </a:custGeom>
          <a:noFill/>
          <a:ln w="38100">
            <a:solidFill>
              <a:srgbClr val="FF0000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44905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무조건 </a:t>
            </a:r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goto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goto</a:t>
            </a:r>
            <a:endParaRPr lang="en-US" altLang="ko-KR" dirty="0"/>
          </a:p>
          <a:p>
            <a:pPr lvl="1"/>
            <a:r>
              <a:rPr lang="ko-KR" altLang="ko-KR" dirty="0"/>
              <a:t>프로그램의 </a:t>
            </a:r>
            <a:r>
              <a:rPr lang="ko-KR" altLang="en-US" dirty="0"/>
              <a:t>실행을</a:t>
            </a:r>
            <a:r>
              <a:rPr lang="en-US" altLang="ko-KR" dirty="0"/>
              <a:t> </a:t>
            </a:r>
            <a:r>
              <a:rPr lang="ko-KR" altLang="ko-KR" dirty="0"/>
              <a:t>특정 지점으로 점프하</a:t>
            </a:r>
            <a:r>
              <a:rPr lang="ko-KR" altLang="en-US" dirty="0"/>
              <a:t>게 하는 무조건 </a:t>
            </a:r>
            <a:r>
              <a:rPr lang="ko-KR" altLang="ko-KR" dirty="0" err="1"/>
              <a:t>제어문</a:t>
            </a:r>
            <a:endParaRPr lang="en-US" altLang="ko-KR" dirty="0"/>
          </a:p>
          <a:p>
            <a:pPr lvl="1"/>
            <a:r>
              <a:rPr lang="en-US" altLang="ko-KR" dirty="0" err="1"/>
              <a:t>goto</a:t>
            </a:r>
            <a:r>
              <a:rPr lang="ko-KR" altLang="en-US" dirty="0"/>
              <a:t>문은 프로그램의 논리 오류 야기 가능성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제한된 사용 권장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622853" y="2708920"/>
            <a:ext cx="7924800" cy="3484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for(byte r = 0; r &lt; 255; r++){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  for(byte g = 255; g &gt; -1; g--){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      for(byte b = 0; b &lt; 255; b++){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          if (</a:t>
            </a:r>
            <a:r>
              <a:rPr lang="en-US" altLang="ko-KR" sz="1800" kern="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analogRead</a:t>
            </a: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(A0) &gt; 250) </a:t>
            </a:r>
            <a:r>
              <a:rPr lang="en-US" altLang="ko-KR" sz="1800" kern="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goto</a:t>
            </a: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bailout;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          </a:t>
            </a:r>
            <a:r>
              <a:rPr lang="en-US" altLang="ko-KR" sz="1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Times New Roman"/>
              </a:rPr>
              <a:t>// more statements ... </a:t>
            </a:r>
            <a:endParaRPr lang="ko-KR" altLang="ko-KR" sz="1800" kern="100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      }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  }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800" kern="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bailout:  … ;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1886857" y="4124313"/>
            <a:ext cx="6023429" cy="1680952"/>
          </a:xfrm>
          <a:custGeom>
            <a:avLst/>
            <a:gdLst>
              <a:gd name="connsiteX0" fmla="*/ 4630057 w 6023429"/>
              <a:gd name="connsiteY0" fmla="*/ 0 h 1944914"/>
              <a:gd name="connsiteX1" fmla="*/ 6023429 w 6023429"/>
              <a:gd name="connsiteY1" fmla="*/ 0 h 1944914"/>
              <a:gd name="connsiteX2" fmla="*/ 6023429 w 6023429"/>
              <a:gd name="connsiteY2" fmla="*/ 1944914 h 1944914"/>
              <a:gd name="connsiteX3" fmla="*/ 0 w 6023429"/>
              <a:gd name="connsiteY3" fmla="*/ 1944914 h 194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3429" h="1944914">
                <a:moveTo>
                  <a:pt x="4630057" y="0"/>
                </a:moveTo>
                <a:lnTo>
                  <a:pt x="6023429" y="0"/>
                </a:lnTo>
                <a:lnTo>
                  <a:pt x="6023429" y="1944914"/>
                </a:lnTo>
                <a:lnTo>
                  <a:pt x="0" y="1944914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24633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3] </a:t>
            </a:r>
            <a:r>
              <a:rPr lang="ko-KR" altLang="en-US" dirty="0"/>
              <a:t>핀번호에</a:t>
            </a:r>
            <a:r>
              <a:rPr lang="en-US" altLang="ko-KR" dirty="0"/>
              <a:t> </a:t>
            </a:r>
            <a:r>
              <a:rPr lang="ko-KR" altLang="en-US" dirty="0" err="1"/>
              <a:t>반복문</a:t>
            </a:r>
            <a:r>
              <a:rPr lang="ko-KR" altLang="en-US" dirty="0"/>
              <a:t>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회로 구성</a:t>
            </a:r>
            <a:endParaRPr lang="en-US" altLang="ko-KR" dirty="0"/>
          </a:p>
          <a:p>
            <a:pPr lvl="1"/>
            <a:r>
              <a:rPr lang="ko-KR" altLang="en-US" dirty="0"/>
              <a:t>동작 내용 </a:t>
            </a:r>
            <a:r>
              <a:rPr lang="en-US" altLang="ko-KR" dirty="0"/>
              <a:t>: 3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핀번호에 대해 </a:t>
            </a:r>
            <a:r>
              <a:rPr lang="en-US" altLang="ko-KR" dirty="0"/>
              <a:t>for </a:t>
            </a:r>
            <a:r>
              <a:rPr lang="ko-KR" altLang="en-US" dirty="0"/>
              <a:t>반복문을 이용하여 처리</a:t>
            </a:r>
            <a:r>
              <a:rPr lang="en-US" altLang="ko-KR" dirty="0"/>
              <a:t>, LED</a:t>
            </a:r>
            <a:r>
              <a:rPr lang="ko-KR" altLang="en-US" dirty="0"/>
              <a:t>를 순차적으로 점멸</a:t>
            </a:r>
            <a:endParaRPr lang="en-US" altLang="ko-KR" dirty="0"/>
          </a:p>
          <a:p>
            <a:pPr marL="3600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1B1D1-68D8-468C-AF30-87153A75602B}"/>
              </a:ext>
            </a:extLst>
          </p:cNvPr>
          <p:cNvSpPr txBox="1"/>
          <p:nvPr/>
        </p:nvSpPr>
        <p:spPr>
          <a:xfrm>
            <a:off x="3790267" y="5995414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실습을 위한 회로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스크린샷, 도표, 전자 공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CF5AC2-9B5A-D4AC-771A-5845EA1185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98" y="2991235"/>
            <a:ext cx="6492803" cy="28856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806398-538C-4848-A895-D7E266258F21}"/>
              </a:ext>
            </a:extLst>
          </p:cNvPr>
          <p:cNvSpPr txBox="1"/>
          <p:nvPr/>
        </p:nvSpPr>
        <p:spPr>
          <a:xfrm>
            <a:off x="3113582" y="5320664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DAA02-95DF-4C00-9036-011584826134}"/>
              </a:ext>
            </a:extLst>
          </p:cNvPr>
          <p:cNvSpPr txBox="1"/>
          <p:nvPr/>
        </p:nvSpPr>
        <p:spPr>
          <a:xfrm>
            <a:off x="2909168" y="276405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 / 8 / 7</a:t>
            </a:r>
            <a:endParaRPr lang="ko-KR" altLang="en-US" sz="12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BB42D-A195-4EB3-8F33-EE70E7B9D356}"/>
              </a:ext>
            </a:extLst>
          </p:cNvPr>
          <p:cNvSpPr txBox="1"/>
          <p:nvPr/>
        </p:nvSpPr>
        <p:spPr>
          <a:xfrm>
            <a:off x="7246770" y="4971845"/>
            <a:ext cx="114326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(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적적갈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68700-F9C9-A9C1-3A8A-987DD3AE3393}"/>
              </a:ext>
            </a:extLst>
          </p:cNvPr>
          <p:cNvSpPr txBox="1"/>
          <p:nvPr/>
        </p:nvSpPr>
        <p:spPr>
          <a:xfrm>
            <a:off x="7225129" y="3933056"/>
            <a:ext cx="118654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긴 다리</a:t>
            </a:r>
          </a:p>
        </p:txBody>
      </p:sp>
    </p:spTree>
    <p:extLst>
      <p:ext uri="{BB962C8B-B14F-4D97-AF65-F5344CB8AC3E}">
        <p14:creationId xmlns:p14="http://schemas.microsoft.com/office/powerpoint/2010/main" val="4077052255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행복한 경영이야기</a:t>
            </a:r>
            <a:r>
              <a:rPr lang="en-US" altLang="ko-KR" dirty="0"/>
              <a:t>(www.happyceo.or.kr)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0325" y="1052736"/>
            <a:ext cx="8997950" cy="43180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 w="19050">
            <a:solidFill>
              <a:srgbClr val="339966"/>
            </a:solidFill>
            <a:round/>
            <a:headEnd/>
            <a:tailEnd/>
          </a:ln>
        </p:spPr>
        <p:txBody>
          <a:bodyPr wrap="none" anchor="ctr"/>
          <a:lstStyle/>
          <a:p>
            <a:pPr lvl="0" eaLnBrk="0" latinLnBrk="0" hangingPunct="0"/>
            <a:r>
              <a:rPr kumimoji="0" lang="ko-KR" altLang="en-US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뒤집어라</a:t>
            </a:r>
            <a:r>
              <a:rPr kumimoji="0" lang="en-US" altLang="ko-KR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언제나 뒤집어라</a:t>
            </a:r>
            <a:r>
              <a:rPr kumimoji="0" lang="en-US" altLang="ko-KR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ko-KR" sz="24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0325" y="1484536"/>
            <a:ext cx="8997950" cy="4891087"/>
          </a:xfrm>
          <a:prstGeom prst="rect">
            <a:avLst/>
          </a:prstGeom>
          <a:solidFill>
            <a:schemeClr val="bg1"/>
          </a:solidFill>
          <a:ln w="19050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lvl="0" eaLnBrk="0" latinLnBrk="0" hangingPunct="0">
              <a:lnSpc>
                <a:spcPct val="13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뒤집어라. 언제나 뒤집어라.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상황이나 문제를 뒤집어서 봐라.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정면이 아니라 뒤에서 바라보아라.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사람 입장에서 바라보아라.</a:t>
            </a:r>
            <a:endParaRPr kumimoji="0"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30000"/>
              </a:lnSpc>
            </a:pP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찰리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멍거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위렌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버핏의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동업자)  </a:t>
            </a:r>
            <a:endParaRPr kumimoji="0"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3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</a:t>
            </a:r>
          </a:p>
          <a:p>
            <a:pPr lvl="0" eaLnBrk="0" latinLnBrk="0" hangingPunct="0">
              <a:lnSpc>
                <a:spcPct val="130000"/>
              </a:lnSpc>
            </a:pP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찰리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멍거는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위대한 수학자 </a:t>
            </a: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카를야코바가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말한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“뒤집어라. 언제나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뒤집어라”라는 경구를 신봉했습니다.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멍거는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“성공을 이끄는 요소를 찾지 말고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실패할 수밖에 없는 요소들,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즉 나태, 질투, 적개심, 자기 연민 등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자멸의 정신적인 습관들을 찾아서 정리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해라.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런 것들을 피하기만 하면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성공에 이를 것이다.”고 강조합니다.(‘</a:t>
            </a: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스노볼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’에서 인용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10" descr="m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813" y="11255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538734"/>
            <a:ext cx="2901745" cy="27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47888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3] </a:t>
            </a:r>
            <a:r>
              <a:rPr lang="ko-KR" altLang="en-US" dirty="0"/>
              <a:t>핀번호에</a:t>
            </a:r>
            <a:r>
              <a:rPr lang="en-US" altLang="ko-KR" dirty="0"/>
              <a:t> </a:t>
            </a:r>
            <a:r>
              <a:rPr lang="ko-KR" altLang="en-US" dirty="0" err="1"/>
              <a:t>반복문</a:t>
            </a:r>
            <a:r>
              <a:rPr lang="ko-KR" altLang="en-US" dirty="0"/>
              <a:t>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스케치 소스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“_03_for”</a:t>
            </a:r>
            <a:r>
              <a:rPr lang="ko-KR" altLang="en-US" dirty="0"/>
              <a:t>로 저장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1B1D1-68D8-468C-AF30-87153A75602B}"/>
              </a:ext>
            </a:extLst>
          </p:cNvPr>
          <p:cNvSpPr txBox="1"/>
          <p:nvPr/>
        </p:nvSpPr>
        <p:spPr>
          <a:xfrm>
            <a:off x="3396037" y="6248345"/>
            <a:ext cx="235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&lt;for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반복문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실습을 소스 코드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6038F1-C3EA-4B8B-BC4F-1F4778E4F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283" y="1454171"/>
            <a:ext cx="3403271" cy="47941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9BFA90-47CD-4A08-8C2E-78EB351DC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1474062"/>
            <a:ext cx="3223230" cy="22916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KakaoTalk_20250312_201040386">
            <a:hlinkClick r:id="" action="ppaction://media"/>
            <a:extLst>
              <a:ext uri="{FF2B5EF4-FFF2-40B4-BE49-F238E27FC236}">
                <a16:creationId xmlns:a16="http://schemas.microsoft.com/office/drawing/2014/main" id="{4DA41CDD-3201-6B02-F464-D7F487264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87671" y="2619892"/>
            <a:ext cx="1933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5738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(Array)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endParaRPr lang="en-US" altLang="ko-KR" dirty="0"/>
          </a:p>
          <a:p>
            <a:pPr lvl="1"/>
            <a:r>
              <a:rPr lang="ko-KR" altLang="en-US" i="0" dirty="0">
                <a:effectLst/>
              </a:rPr>
              <a:t>어떤 한가지 자료형을 연속적으로 나열하는 것</a:t>
            </a:r>
            <a:endParaRPr lang="en-US" altLang="ko-KR" i="0" dirty="0">
              <a:effectLst/>
            </a:endParaRPr>
          </a:p>
          <a:p>
            <a:pPr lvl="1"/>
            <a:r>
              <a:rPr lang="ko-KR" altLang="en-US" dirty="0"/>
              <a:t>배열을 이용하여 효과적으로 데이터 관리 가능</a:t>
            </a:r>
            <a:endParaRPr lang="en-US" altLang="ko-KR" dirty="0"/>
          </a:p>
          <a:p>
            <a:pPr lvl="1"/>
            <a:r>
              <a:rPr lang="ko-KR" altLang="en-US" dirty="0"/>
              <a:t>지수</a:t>
            </a:r>
            <a:r>
              <a:rPr lang="en-US" altLang="ko-KR" dirty="0"/>
              <a:t>(index)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에서부터 시작</a:t>
            </a:r>
            <a:endParaRPr lang="en-US" altLang="ko-KR" dirty="0"/>
          </a:p>
          <a:p>
            <a:pPr lvl="1"/>
            <a:r>
              <a:rPr lang="ko-KR" altLang="en-US" dirty="0"/>
              <a:t>배열의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배열의 선언과 초기화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9E002B-0BA4-4BB3-A047-1D930F54D1F6}"/>
              </a:ext>
            </a:extLst>
          </p:cNvPr>
          <p:cNvSpPr/>
          <p:nvPr/>
        </p:nvSpPr>
        <p:spPr>
          <a:xfrm>
            <a:off x="683568" y="3284984"/>
            <a:ext cx="4608512" cy="6120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int </a:t>
            </a:r>
            <a:r>
              <a:rPr lang="en-US" altLang="ko-KR" sz="1800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ledpin</a:t>
            </a: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[3];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1FB0B0-3953-4D67-B10B-4C295E077367}"/>
              </a:ext>
            </a:extLst>
          </p:cNvPr>
          <p:cNvSpPr/>
          <p:nvPr/>
        </p:nvSpPr>
        <p:spPr>
          <a:xfrm>
            <a:off x="683568" y="4617132"/>
            <a:ext cx="4608512" cy="6120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int </a:t>
            </a:r>
            <a:r>
              <a:rPr lang="en-US" altLang="ko-KR" sz="1800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ledpin</a:t>
            </a:r>
            <a:r>
              <a:rPr lang="en-US" altLang="ko-KR" sz="1800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[3] = {9, 12, 10};</a:t>
            </a:r>
            <a:endParaRPr lang="ko-KR" altLang="ko-KR" sz="1800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0635450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4] </a:t>
            </a:r>
            <a:r>
              <a:rPr lang="ko-KR" altLang="en-US" dirty="0"/>
              <a:t>핀번호에</a:t>
            </a:r>
            <a:r>
              <a:rPr lang="en-US" altLang="ko-KR" dirty="0"/>
              <a:t> </a:t>
            </a:r>
            <a:r>
              <a:rPr lang="ko-KR" altLang="en-US" dirty="0"/>
              <a:t>배열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스케치 소스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회로는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실습</a:t>
            </a:r>
            <a:r>
              <a:rPr lang="en-US" altLang="ko-KR" dirty="0">
                <a:sym typeface="Wingdings" panose="05000000000000000000" pitchFamily="2" charset="2"/>
              </a:rPr>
              <a:t>3]</a:t>
            </a:r>
            <a:r>
              <a:rPr lang="ko-KR" altLang="en-US" dirty="0">
                <a:sym typeface="Wingdings" panose="05000000000000000000" pitchFamily="2" charset="2"/>
              </a:rPr>
              <a:t>과 동일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“_04_Array”</a:t>
            </a:r>
            <a:r>
              <a:rPr lang="ko-KR" altLang="en-US" dirty="0"/>
              <a:t>로 저장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1B1D1-68D8-468C-AF30-87153A75602B}"/>
              </a:ext>
            </a:extLst>
          </p:cNvPr>
          <p:cNvSpPr txBox="1"/>
          <p:nvPr/>
        </p:nvSpPr>
        <p:spPr>
          <a:xfrm>
            <a:off x="3081851" y="6248345"/>
            <a:ext cx="2980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배열을 이용한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핀번호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지정 소스 코드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2022CB-DE6F-4532-8060-D54E4CE0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43" y="1463957"/>
            <a:ext cx="3624017" cy="47843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B5BE3F-EB1B-4B4A-A28F-90D2442E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460" y="1463957"/>
            <a:ext cx="3600940" cy="25445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B847E-5574-0848-D4D2-DF733AF53683}"/>
              </a:ext>
            </a:extLst>
          </p:cNvPr>
          <p:cNvSpPr txBox="1"/>
          <p:nvPr/>
        </p:nvSpPr>
        <p:spPr>
          <a:xfrm>
            <a:off x="5148064" y="5013176"/>
            <a:ext cx="3122971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실행결과는 실습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동일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584319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</a:p>
          <a:p>
            <a:pPr lvl="1"/>
            <a:r>
              <a:rPr lang="ko-KR" altLang="en-US" dirty="0"/>
              <a:t>영어단어 </a:t>
            </a:r>
            <a:r>
              <a:rPr lang="en-US" altLang="ko-KR" dirty="0"/>
              <a:t>function</a:t>
            </a:r>
            <a:r>
              <a:rPr lang="ko-KR" altLang="en-US" dirty="0"/>
              <a:t>은</a:t>
            </a:r>
            <a:r>
              <a:rPr lang="en-US" altLang="ko-KR" dirty="0"/>
              <a:t> “</a:t>
            </a:r>
            <a:r>
              <a:rPr lang="ko-KR" altLang="en-US" dirty="0"/>
              <a:t>기능</a:t>
            </a:r>
            <a:r>
              <a:rPr lang="en-US" altLang="ko-KR" dirty="0"/>
              <a:t>＂</a:t>
            </a:r>
            <a:r>
              <a:rPr lang="ko-KR" altLang="en-US" dirty="0"/>
              <a:t>을 뜻함</a:t>
            </a:r>
            <a:endParaRPr lang="en-US" altLang="ko-KR" dirty="0"/>
          </a:p>
          <a:p>
            <a:pPr lvl="1"/>
            <a:r>
              <a:rPr lang="ko-KR" altLang="en-US" dirty="0"/>
              <a:t>프로그래밍에서</a:t>
            </a:r>
            <a:r>
              <a:rPr lang="en-US" altLang="ko-KR" dirty="0"/>
              <a:t> </a:t>
            </a:r>
            <a:r>
              <a:rPr lang="ko-KR" altLang="en-US" dirty="0"/>
              <a:t>함수는 기능을 구현하는 부분을 별도로 구성한 것</a:t>
            </a:r>
            <a:endParaRPr lang="en-US" altLang="ko-KR" dirty="0"/>
          </a:p>
          <a:p>
            <a:pPr lvl="1"/>
            <a:r>
              <a:rPr lang="ko-KR" altLang="en-US" dirty="0"/>
              <a:t>반복 부분을 절차 추상으로 구현하여 중복회피 및 유지보수 효율 증대</a:t>
            </a:r>
            <a:endParaRPr lang="en-US" altLang="ko-KR" dirty="0"/>
          </a:p>
          <a:p>
            <a:pPr lvl="1"/>
            <a:r>
              <a:rPr lang="ko-KR" altLang="en-US" dirty="0"/>
              <a:t>객체지향 프로그래밍 언어에서는 메서드</a:t>
            </a:r>
            <a:r>
              <a:rPr lang="en-US" altLang="ko-KR" dirty="0"/>
              <a:t>(method)</a:t>
            </a:r>
            <a:r>
              <a:rPr lang="ko-KR" altLang="en-US" dirty="0"/>
              <a:t>라</a:t>
            </a:r>
            <a:r>
              <a:rPr lang="en-US" altLang="ko-KR" dirty="0"/>
              <a:t> </a:t>
            </a:r>
            <a:r>
              <a:rPr lang="ko-KR" altLang="en-US" dirty="0"/>
              <a:t>부름</a:t>
            </a:r>
            <a:endParaRPr lang="en-US" altLang="ko-KR" dirty="0"/>
          </a:p>
          <a:p>
            <a:r>
              <a:rPr lang="ko-KR" altLang="en-US" dirty="0"/>
              <a:t>사용자</a:t>
            </a:r>
            <a:r>
              <a:rPr lang="en-US" altLang="ko-KR" dirty="0"/>
              <a:t> </a:t>
            </a:r>
            <a:r>
              <a:rPr lang="ko-KR" altLang="en-US" dirty="0"/>
              <a:t>정의 함수의 기본 형태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1B1D1-68D8-468C-AF30-87153A75602B}"/>
              </a:ext>
            </a:extLst>
          </p:cNvPr>
          <p:cNvSpPr txBox="1"/>
          <p:nvPr/>
        </p:nvSpPr>
        <p:spPr>
          <a:xfrm>
            <a:off x="3960294" y="6248345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0DF3F5-1E07-4176-9FAE-4F3A31DE86B1}"/>
              </a:ext>
            </a:extLst>
          </p:cNvPr>
          <p:cNvSpPr/>
          <p:nvPr/>
        </p:nvSpPr>
        <p:spPr>
          <a:xfrm>
            <a:off x="3132101" y="4441829"/>
            <a:ext cx="2974742" cy="115274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int</a:t>
            </a:r>
            <a:r>
              <a:rPr lang="ko-KR" altLang="en-US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Add(int </a:t>
            </a:r>
            <a:r>
              <a:rPr lang="en-US" altLang="ko-KR" b="1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iX</a:t>
            </a:r>
            <a:r>
              <a:rPr lang="en-US" altLang="ko-KR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, int </a:t>
            </a:r>
            <a:r>
              <a:rPr lang="en-US" altLang="ko-KR" b="1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iY</a:t>
            </a:r>
            <a:r>
              <a:rPr lang="en-US" altLang="ko-KR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) {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int </a:t>
            </a:r>
            <a:r>
              <a:rPr lang="en-US" altLang="ko-KR" b="1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iResult</a:t>
            </a:r>
            <a:r>
              <a:rPr lang="en-US" altLang="ko-KR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= </a:t>
            </a:r>
            <a:r>
              <a:rPr lang="en-US" altLang="ko-KR" b="1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iX</a:t>
            </a:r>
            <a:r>
              <a:rPr lang="en-US" altLang="ko-KR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+ </a:t>
            </a:r>
            <a:r>
              <a:rPr lang="en-US" altLang="ko-KR" b="1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iY</a:t>
            </a:r>
            <a:r>
              <a:rPr lang="en-US" altLang="ko-KR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return </a:t>
            </a:r>
            <a:r>
              <a:rPr lang="en-US" altLang="ko-KR" b="1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iResult</a:t>
            </a:r>
            <a:r>
              <a:rPr lang="en-US" altLang="ko-KR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b="1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  <a:endParaRPr lang="ko-KR" altLang="ko-KR" b="1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F4672-2B37-4AC3-A481-FA8CBFBA73DF}"/>
              </a:ext>
            </a:extLst>
          </p:cNvPr>
          <p:cNvSpPr txBox="1"/>
          <p:nvPr/>
        </p:nvSpPr>
        <p:spPr>
          <a:xfrm>
            <a:off x="1644341" y="3751723"/>
            <a:ext cx="1703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반환형</a:t>
            </a:r>
            <a:endParaRPr lang="en-US" altLang="ko-KR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결과가 없을 경우 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38D621-6C2F-4D46-AD08-1641EA0BBBF2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96103" y="4182610"/>
            <a:ext cx="717657" cy="354707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97CAE9-BDEA-44E4-B180-FD28B7DA20D5}"/>
              </a:ext>
            </a:extLst>
          </p:cNvPr>
          <p:cNvSpPr txBox="1"/>
          <p:nvPr/>
        </p:nvSpPr>
        <p:spPr>
          <a:xfrm>
            <a:off x="5263257" y="3751723"/>
            <a:ext cx="1687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인수목록</a:t>
            </a:r>
            <a:endParaRPr lang="en-US" altLang="ko-KR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인수가 없을 경우 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)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2BDBF0A-C2E5-44A5-A5C2-762FCCDE1BA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933823" y="3967167"/>
            <a:ext cx="329434" cy="388898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06818D-5B46-4396-AE86-C5784F8A44D8}"/>
              </a:ext>
            </a:extLst>
          </p:cNvPr>
          <p:cNvSpPr txBox="1"/>
          <p:nvPr/>
        </p:nvSpPr>
        <p:spPr>
          <a:xfrm>
            <a:off x="3380914" y="3751723"/>
            <a:ext cx="1238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 이름</a:t>
            </a:r>
            <a:endParaRPr lang="en-US" altLang="ko-KR" sz="11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정의</a:t>
            </a:r>
            <a:r>
              <a:rPr lang="en-US" altLang="ko-KR" sz="11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73AA2D-BB2D-4771-B615-877A73D8B35A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647515" y="4182610"/>
            <a:ext cx="352678" cy="288032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A97BE213-C1FE-4167-BF7D-9231847C4FAB}"/>
              </a:ext>
            </a:extLst>
          </p:cNvPr>
          <p:cNvSpPr/>
          <p:nvPr/>
        </p:nvSpPr>
        <p:spPr>
          <a:xfrm>
            <a:off x="4030982" y="4372900"/>
            <a:ext cx="1165644" cy="164417"/>
          </a:xfrm>
          <a:custGeom>
            <a:avLst/>
            <a:gdLst>
              <a:gd name="connsiteX0" fmla="*/ 0 w 2508739"/>
              <a:gd name="connsiteY0" fmla="*/ 199292 h 199292"/>
              <a:gd name="connsiteX1" fmla="*/ 0 w 2508739"/>
              <a:gd name="connsiteY1" fmla="*/ 0 h 199292"/>
              <a:gd name="connsiteX2" fmla="*/ 2508739 w 2508739"/>
              <a:gd name="connsiteY2" fmla="*/ 0 h 199292"/>
              <a:gd name="connsiteX3" fmla="*/ 2508739 w 2508739"/>
              <a:gd name="connsiteY3" fmla="*/ 164123 h 19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8739" h="199292">
                <a:moveTo>
                  <a:pt x="0" y="199292"/>
                </a:moveTo>
                <a:lnTo>
                  <a:pt x="0" y="0"/>
                </a:lnTo>
                <a:lnTo>
                  <a:pt x="2508739" y="0"/>
                </a:lnTo>
                <a:lnTo>
                  <a:pt x="2508739" y="164123"/>
                </a:lnTo>
              </a:path>
            </a:pathLst>
          </a:custGeom>
          <a:noFill/>
          <a:ln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D89129-435C-4FC6-9216-FD73DD72D59B}"/>
              </a:ext>
            </a:extLst>
          </p:cNvPr>
          <p:cNvSpPr txBox="1"/>
          <p:nvPr/>
        </p:nvSpPr>
        <p:spPr>
          <a:xfrm>
            <a:off x="2551496" y="5695011"/>
            <a:ext cx="2240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1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종료</a:t>
            </a:r>
            <a:r>
              <a:rPr lang="en-US" altLang="ko-KR" sz="11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결과 반환</a:t>
            </a:r>
            <a:endParaRPr lang="en-US" altLang="ko-KR" sz="1100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반환형이</a:t>
            </a:r>
            <a:r>
              <a:rPr lang="en-US" altLang="ko-KR" sz="11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void</a:t>
            </a:r>
            <a:r>
              <a:rPr lang="en-US" altLang="ko-KR" sz="11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</a:t>
            </a:r>
            <a:r>
              <a:rPr lang="ko-KR" altLang="en-US" sz="11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 없음</a:t>
            </a:r>
            <a:endParaRPr lang="en-US" altLang="ko-KR" sz="1100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D6CDE12-3414-4DB1-87BE-52EF0AEE223A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3563888" y="5359057"/>
            <a:ext cx="107961" cy="335954"/>
          </a:xfrm>
          <a:prstGeom prst="line">
            <a:avLst/>
          </a:prstGeom>
          <a:ln w="28575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407943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호출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값에 의한 호출</a:t>
            </a:r>
            <a:r>
              <a:rPr lang="en-US" altLang="ko-KR" dirty="0"/>
              <a:t>(Call By Value)</a:t>
            </a:r>
          </a:p>
          <a:p>
            <a:pPr lvl="1"/>
            <a:r>
              <a:rPr lang="ko-KR" altLang="en-US" dirty="0" err="1"/>
              <a:t>인수값을</a:t>
            </a:r>
            <a:r>
              <a:rPr lang="en-US" altLang="ko-KR" dirty="0"/>
              <a:t> </a:t>
            </a:r>
            <a:r>
              <a:rPr lang="ko-KR" altLang="en-US" dirty="0"/>
              <a:t>복사하여 전달</a:t>
            </a:r>
            <a:endParaRPr lang="en-US" altLang="ko-KR" dirty="0"/>
          </a:p>
          <a:p>
            <a:pPr lvl="1"/>
            <a:r>
              <a:rPr lang="en-US" altLang="ko-KR" dirty="0"/>
              <a:t>caller</a:t>
            </a:r>
            <a:r>
              <a:rPr lang="ko-KR" altLang="en-US" dirty="0"/>
              <a:t>의 값에 영향을 주지 않음</a:t>
            </a:r>
            <a:r>
              <a:rPr lang="en-US" altLang="ko-KR" dirty="0"/>
              <a:t>, </a:t>
            </a:r>
            <a:r>
              <a:rPr lang="ko-KR" altLang="en-US" dirty="0"/>
              <a:t>다수의 결과를 반환할 수 없음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1B1D1-68D8-468C-AF30-87153A75602B}"/>
              </a:ext>
            </a:extLst>
          </p:cNvPr>
          <p:cNvSpPr txBox="1"/>
          <p:nvPr/>
        </p:nvSpPr>
        <p:spPr>
          <a:xfrm>
            <a:off x="3207575" y="6182915"/>
            <a:ext cx="2751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호출방법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의한 호출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80838-36CD-4EBE-9572-5E6F6CC2801A}"/>
              </a:ext>
            </a:extLst>
          </p:cNvPr>
          <p:cNvSpPr/>
          <p:nvPr/>
        </p:nvSpPr>
        <p:spPr>
          <a:xfrm>
            <a:off x="892647" y="2739254"/>
            <a:ext cx="3113258" cy="147302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void loop() {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int</a:t>
            </a:r>
            <a:r>
              <a:rPr lang="ko-KR" altLang="en-US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x=2;</a:t>
            </a:r>
            <a:r>
              <a:rPr lang="ko-KR" altLang="en-US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int</a:t>
            </a:r>
            <a:r>
              <a:rPr lang="ko-KR" altLang="en-US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y=3;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int </a:t>
            </a:r>
            <a:r>
              <a:rPr lang="en-US" altLang="ko-KR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iResult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= Add(x, y);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</a:t>
            </a:r>
            <a:r>
              <a:rPr lang="en-US" altLang="ko-KR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Serial.println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(x);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  <a:endParaRPr lang="ko-KR" altLang="ko-KR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2BFF7D-4F06-4F58-8456-23E49D4A318C}"/>
              </a:ext>
            </a:extLst>
          </p:cNvPr>
          <p:cNvSpPr/>
          <p:nvPr/>
        </p:nvSpPr>
        <p:spPr>
          <a:xfrm>
            <a:off x="892647" y="4365586"/>
            <a:ext cx="3113258" cy="135885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int</a:t>
            </a:r>
            <a:r>
              <a:rPr lang="ko-KR" altLang="en-US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Add(int x, int y) {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int </a:t>
            </a:r>
            <a:r>
              <a:rPr lang="en-US" altLang="ko-KR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iResult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= </a:t>
            </a:r>
            <a:r>
              <a:rPr lang="en-US" altLang="ko-KR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x+y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return </a:t>
            </a:r>
            <a:r>
              <a:rPr lang="en-US" altLang="ko-KR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iResult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 </a:t>
            </a:r>
            <a:endParaRPr lang="ko-KR" altLang="ko-KR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E9C40-B2F4-4E1A-954C-8B5951599D65}"/>
              </a:ext>
            </a:extLst>
          </p:cNvPr>
          <p:cNvSpPr txBox="1"/>
          <p:nvPr/>
        </p:nvSpPr>
        <p:spPr>
          <a:xfrm>
            <a:off x="1084669" y="4180188"/>
            <a:ext cx="1703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</a:t>
            </a:r>
            <a:r>
              <a:rPr lang="ko-KR" altLang="en-US" sz="1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함수 호출</a:t>
            </a:r>
            <a:endParaRPr lang="en-US" altLang="ko-KR" sz="12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5926773-13B3-4477-856E-C94785821506}"/>
              </a:ext>
            </a:extLst>
          </p:cNvPr>
          <p:cNvSpPr/>
          <p:nvPr/>
        </p:nvSpPr>
        <p:spPr>
          <a:xfrm>
            <a:off x="1420039" y="3556815"/>
            <a:ext cx="972315" cy="949569"/>
          </a:xfrm>
          <a:custGeom>
            <a:avLst/>
            <a:gdLst>
              <a:gd name="connsiteX0" fmla="*/ 1219200 w 1219200"/>
              <a:gd name="connsiteY0" fmla="*/ 0 h 949569"/>
              <a:gd name="connsiteX1" fmla="*/ 257907 w 1219200"/>
              <a:gd name="connsiteY1" fmla="*/ 480646 h 949569"/>
              <a:gd name="connsiteX2" fmla="*/ 0 w 1219200"/>
              <a:gd name="connsiteY2" fmla="*/ 949569 h 94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949569">
                <a:moveTo>
                  <a:pt x="1219200" y="0"/>
                </a:moveTo>
                <a:cubicBezTo>
                  <a:pt x="840153" y="161192"/>
                  <a:pt x="461107" y="322385"/>
                  <a:pt x="257907" y="480646"/>
                </a:cubicBezTo>
                <a:cubicBezTo>
                  <a:pt x="54707" y="638907"/>
                  <a:pt x="27353" y="794238"/>
                  <a:pt x="0" y="949569"/>
                </a:cubicBezTo>
              </a:path>
            </a:pathLst>
          </a:custGeom>
          <a:noFill/>
          <a:ln w="25400">
            <a:solidFill>
              <a:srgbClr val="FF6600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11B05D-42D6-4B36-AFF7-D769C9CD58CC}"/>
              </a:ext>
            </a:extLst>
          </p:cNvPr>
          <p:cNvSpPr txBox="1"/>
          <p:nvPr/>
        </p:nvSpPr>
        <p:spPr>
          <a:xfrm>
            <a:off x="2524829" y="3975887"/>
            <a:ext cx="1703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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인수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전달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(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복사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)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8B9434E-7A95-4A9C-A14C-7ADB1F506E11}"/>
              </a:ext>
            </a:extLst>
          </p:cNvPr>
          <p:cNvSpPr/>
          <p:nvPr/>
        </p:nvSpPr>
        <p:spPr>
          <a:xfrm>
            <a:off x="2706704" y="3383997"/>
            <a:ext cx="477866" cy="261610"/>
          </a:xfrm>
          <a:prstGeom prst="roundRect">
            <a:avLst>
              <a:gd name="adj" fmla="val 39864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F24920A-6840-4434-9DB5-99EBFAFB8E5D}"/>
              </a:ext>
            </a:extLst>
          </p:cNvPr>
          <p:cNvSpPr/>
          <p:nvPr/>
        </p:nvSpPr>
        <p:spPr>
          <a:xfrm>
            <a:off x="1667838" y="4500415"/>
            <a:ext cx="1059886" cy="260937"/>
          </a:xfrm>
          <a:prstGeom prst="roundRect">
            <a:avLst>
              <a:gd name="adj" fmla="val 39864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FCE93F9-E01F-459B-B730-48F6E4896B73}"/>
              </a:ext>
            </a:extLst>
          </p:cNvPr>
          <p:cNvCxnSpPr>
            <a:cxnSpLocks/>
            <a:stCxn id="6" idx="2"/>
            <a:endCxn id="33" idx="0"/>
          </p:cNvCxnSpPr>
          <p:nvPr/>
        </p:nvCxnSpPr>
        <p:spPr>
          <a:xfrm flipH="1">
            <a:off x="2197781" y="3645607"/>
            <a:ext cx="747856" cy="85480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B2D322B-9157-40E8-AA94-47937F6772D6}"/>
              </a:ext>
            </a:extLst>
          </p:cNvPr>
          <p:cNvSpPr txBox="1"/>
          <p:nvPr/>
        </p:nvSpPr>
        <p:spPr>
          <a:xfrm>
            <a:off x="2597976" y="5150155"/>
            <a:ext cx="1703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</a:t>
            </a:r>
            <a:r>
              <a:rPr lang="ko-KR" altLang="en-US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결과 반환</a:t>
            </a:r>
            <a:endParaRPr lang="en-US" altLang="ko-KR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4211A6-6041-4802-A878-78CC563720A6}"/>
              </a:ext>
            </a:extLst>
          </p:cNvPr>
          <p:cNvSpPr/>
          <p:nvPr/>
        </p:nvSpPr>
        <p:spPr>
          <a:xfrm>
            <a:off x="2558630" y="3498199"/>
            <a:ext cx="1503364" cy="1723293"/>
          </a:xfrm>
          <a:custGeom>
            <a:avLst/>
            <a:gdLst>
              <a:gd name="connsiteX0" fmla="*/ 0 w 1551614"/>
              <a:gd name="connsiteY0" fmla="*/ 1723293 h 1723293"/>
              <a:gd name="connsiteX1" fmla="*/ 762000 w 1551614"/>
              <a:gd name="connsiteY1" fmla="*/ 1617785 h 1723293"/>
              <a:gd name="connsiteX2" fmla="*/ 1312985 w 1551614"/>
              <a:gd name="connsiteY2" fmla="*/ 1324708 h 1723293"/>
              <a:gd name="connsiteX3" fmla="*/ 1547446 w 1551614"/>
              <a:gd name="connsiteY3" fmla="*/ 808893 h 1723293"/>
              <a:gd name="connsiteX4" fmla="*/ 1418492 w 1551614"/>
              <a:gd name="connsiteY4" fmla="*/ 269631 h 1723293"/>
              <a:gd name="connsiteX5" fmla="*/ 890954 w 1551614"/>
              <a:gd name="connsiteY5" fmla="*/ 0 h 172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1614" h="1723293">
                <a:moveTo>
                  <a:pt x="0" y="1723293"/>
                </a:moveTo>
                <a:cubicBezTo>
                  <a:pt x="271584" y="1703754"/>
                  <a:pt x="543169" y="1684216"/>
                  <a:pt x="762000" y="1617785"/>
                </a:cubicBezTo>
                <a:cubicBezTo>
                  <a:pt x="980831" y="1551354"/>
                  <a:pt x="1182077" y="1459523"/>
                  <a:pt x="1312985" y="1324708"/>
                </a:cubicBezTo>
                <a:cubicBezTo>
                  <a:pt x="1443893" y="1189893"/>
                  <a:pt x="1529862" y="984739"/>
                  <a:pt x="1547446" y="808893"/>
                </a:cubicBezTo>
                <a:cubicBezTo>
                  <a:pt x="1565030" y="633047"/>
                  <a:pt x="1527907" y="404447"/>
                  <a:pt x="1418492" y="269631"/>
                </a:cubicBezTo>
                <a:cubicBezTo>
                  <a:pt x="1309077" y="134815"/>
                  <a:pt x="1100015" y="67407"/>
                  <a:pt x="890954" y="0"/>
                </a:cubicBezTo>
              </a:path>
            </a:pathLst>
          </a:custGeom>
          <a:noFill/>
          <a:ln w="25400">
            <a:solidFill>
              <a:srgbClr val="7030A0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1C759C-0CF1-4383-97F6-E8B4501C58A9}"/>
              </a:ext>
            </a:extLst>
          </p:cNvPr>
          <p:cNvSpPr txBox="1"/>
          <p:nvPr/>
        </p:nvSpPr>
        <p:spPr>
          <a:xfrm>
            <a:off x="52334" y="3195091"/>
            <a:ext cx="180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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결과값 변수에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할당</a:t>
            </a:r>
            <a:endParaRPr lang="en-US" altLang="ko-KR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8AA4CDD-13A0-44A3-BB71-E1F4788F3222}"/>
              </a:ext>
            </a:extLst>
          </p:cNvPr>
          <p:cNvSpPr/>
          <p:nvPr/>
        </p:nvSpPr>
        <p:spPr>
          <a:xfrm>
            <a:off x="1843522" y="3357522"/>
            <a:ext cx="679939" cy="0"/>
          </a:xfrm>
          <a:custGeom>
            <a:avLst/>
            <a:gdLst>
              <a:gd name="connsiteX0" fmla="*/ 679939 w 679939"/>
              <a:gd name="connsiteY0" fmla="*/ 0 h 0"/>
              <a:gd name="connsiteX1" fmla="*/ 0 w 67993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9939">
                <a:moveTo>
                  <a:pt x="679939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2A0204-68CF-4468-83DE-5A8AB2910D7A}"/>
              </a:ext>
            </a:extLst>
          </p:cNvPr>
          <p:cNvSpPr/>
          <p:nvPr/>
        </p:nvSpPr>
        <p:spPr>
          <a:xfrm>
            <a:off x="5193142" y="2732584"/>
            <a:ext cx="3456384" cy="295938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279BD-FD0C-453E-A7BE-5A2AB7B8459B}"/>
              </a:ext>
            </a:extLst>
          </p:cNvPr>
          <p:cNvSpPr txBox="1"/>
          <p:nvPr/>
        </p:nvSpPr>
        <p:spPr>
          <a:xfrm>
            <a:off x="5137053" y="2431286"/>
            <a:ext cx="969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36A42E-9F36-469D-967A-B42D7BE0BDB9}"/>
              </a:ext>
            </a:extLst>
          </p:cNvPr>
          <p:cNvSpPr/>
          <p:nvPr/>
        </p:nvSpPr>
        <p:spPr>
          <a:xfrm>
            <a:off x="5675028" y="2974839"/>
            <a:ext cx="2713395" cy="10849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E50A55-84C3-443C-80A2-FD2E68BCB088}"/>
              </a:ext>
            </a:extLst>
          </p:cNvPr>
          <p:cNvSpPr/>
          <p:nvPr/>
        </p:nvSpPr>
        <p:spPr>
          <a:xfrm>
            <a:off x="5671888" y="4251487"/>
            <a:ext cx="2713395" cy="10849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707086-EDA9-438C-B31C-6358E3A63FB5}"/>
              </a:ext>
            </a:extLst>
          </p:cNvPr>
          <p:cNvSpPr txBox="1"/>
          <p:nvPr/>
        </p:nvSpPr>
        <p:spPr>
          <a:xfrm>
            <a:off x="5138097" y="3045443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loop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E6B796-0286-4F1B-B8AE-ADE90CDA73EA}"/>
              </a:ext>
            </a:extLst>
          </p:cNvPr>
          <p:cNvSpPr txBox="1"/>
          <p:nvPr/>
        </p:nvSpPr>
        <p:spPr>
          <a:xfrm>
            <a:off x="5129387" y="425148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4FCC78-FCFA-4E06-A73E-F00FDB033B85}"/>
              </a:ext>
            </a:extLst>
          </p:cNvPr>
          <p:cNvSpPr/>
          <p:nvPr/>
        </p:nvSpPr>
        <p:spPr>
          <a:xfrm>
            <a:off x="6209363" y="3269721"/>
            <a:ext cx="48095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D9EDA39-FC1F-4D26-98D0-281C47E2C9EC}"/>
              </a:ext>
            </a:extLst>
          </p:cNvPr>
          <p:cNvSpPr/>
          <p:nvPr/>
        </p:nvSpPr>
        <p:spPr>
          <a:xfrm>
            <a:off x="6817934" y="3269721"/>
            <a:ext cx="48095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1D7BBF1-435D-4796-AF45-3EA3C6E152EE}"/>
              </a:ext>
            </a:extLst>
          </p:cNvPr>
          <p:cNvSpPr/>
          <p:nvPr/>
        </p:nvSpPr>
        <p:spPr>
          <a:xfrm>
            <a:off x="7426505" y="3269721"/>
            <a:ext cx="48095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DD7DA-B34F-4165-8E0D-4BFD0B88630F}"/>
              </a:ext>
            </a:extLst>
          </p:cNvPr>
          <p:cNvSpPr txBox="1"/>
          <p:nvPr/>
        </p:nvSpPr>
        <p:spPr>
          <a:xfrm>
            <a:off x="6278688" y="2959520"/>
            <a:ext cx="2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700B59-3C7E-4647-BFDD-D9253B594AB6}"/>
              </a:ext>
            </a:extLst>
          </p:cNvPr>
          <p:cNvSpPr txBox="1"/>
          <p:nvPr/>
        </p:nvSpPr>
        <p:spPr>
          <a:xfrm>
            <a:off x="6874486" y="2959520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2E03FF-AF3A-4207-B41E-A645152D66FF}"/>
              </a:ext>
            </a:extLst>
          </p:cNvPr>
          <p:cNvSpPr txBox="1"/>
          <p:nvPr/>
        </p:nvSpPr>
        <p:spPr>
          <a:xfrm>
            <a:off x="7315634" y="2959520"/>
            <a:ext cx="794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iResult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61D61A-4CDD-4A1E-90D0-D26E6024A2FE}"/>
              </a:ext>
            </a:extLst>
          </p:cNvPr>
          <p:cNvSpPr/>
          <p:nvPr/>
        </p:nvSpPr>
        <p:spPr>
          <a:xfrm>
            <a:off x="6209363" y="4409713"/>
            <a:ext cx="48095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F94105-A233-4ACA-8538-B09D0DB064B6}"/>
              </a:ext>
            </a:extLst>
          </p:cNvPr>
          <p:cNvSpPr/>
          <p:nvPr/>
        </p:nvSpPr>
        <p:spPr>
          <a:xfrm>
            <a:off x="6817934" y="4409713"/>
            <a:ext cx="48095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12EFCF-CAC2-45A2-8EC1-47DD2F40E148}"/>
              </a:ext>
            </a:extLst>
          </p:cNvPr>
          <p:cNvSpPr/>
          <p:nvPr/>
        </p:nvSpPr>
        <p:spPr>
          <a:xfrm>
            <a:off x="7426505" y="4437112"/>
            <a:ext cx="48095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903629-73E4-4383-9C42-7869249C5368}"/>
              </a:ext>
            </a:extLst>
          </p:cNvPr>
          <p:cNvSpPr txBox="1"/>
          <p:nvPr/>
        </p:nvSpPr>
        <p:spPr>
          <a:xfrm>
            <a:off x="6274124" y="4789433"/>
            <a:ext cx="2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8B1207-F762-430B-95A2-D699D449E86F}"/>
              </a:ext>
            </a:extLst>
          </p:cNvPr>
          <p:cNvSpPr txBox="1"/>
          <p:nvPr/>
        </p:nvSpPr>
        <p:spPr>
          <a:xfrm>
            <a:off x="6869922" y="4816832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E30794-0BA5-48FB-AC10-7BC73752C347}"/>
              </a:ext>
            </a:extLst>
          </p:cNvPr>
          <p:cNvSpPr txBox="1"/>
          <p:nvPr/>
        </p:nvSpPr>
        <p:spPr>
          <a:xfrm>
            <a:off x="7311070" y="4816832"/>
            <a:ext cx="794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iResult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4135ACB-2D66-4005-B296-89430C9D0BCA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6449843" y="3673209"/>
            <a:ext cx="0" cy="7365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ED4B828-7D80-4492-AA05-13665FD9BE12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7058414" y="3673209"/>
            <a:ext cx="0" cy="7365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E8B16A-82B4-40C9-A6C1-022D4EBFC713}"/>
              </a:ext>
            </a:extLst>
          </p:cNvPr>
          <p:cNvSpPr txBox="1"/>
          <p:nvPr/>
        </p:nvSpPr>
        <p:spPr>
          <a:xfrm>
            <a:off x="7491789" y="44879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624B676-3DDE-408E-A812-26FE49F7FB0F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V="1">
            <a:off x="7666985" y="3700608"/>
            <a:ext cx="0" cy="7365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F8130C6-FDCC-4BAB-BBEC-168899B17C4F}"/>
              </a:ext>
            </a:extLst>
          </p:cNvPr>
          <p:cNvSpPr txBox="1"/>
          <p:nvPr/>
        </p:nvSpPr>
        <p:spPr>
          <a:xfrm>
            <a:off x="7541442" y="332264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17483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 animBg="1"/>
      <p:bldP spid="30" grpId="0"/>
      <p:bldP spid="6" grpId="0" animBg="1"/>
      <p:bldP spid="33" grpId="0" animBg="1"/>
      <p:bldP spid="34" grpId="0"/>
      <p:bldP spid="12" grpId="0" animBg="1"/>
      <p:bldP spid="35" grpId="0"/>
      <p:bldP spid="15" grpId="0" animBg="1"/>
      <p:bldP spid="48" grpId="0" animBg="1"/>
      <p:bldP spid="49" grpId="0" animBg="1"/>
      <p:bldP spid="51" grpId="0"/>
      <p:bldP spid="52" grpId="0"/>
      <p:bldP spid="22" grpId="0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호출</a:t>
            </a:r>
            <a:r>
              <a:rPr lang="en-US" altLang="ko-KR" dirty="0"/>
              <a:t>(2)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참조에 의한 호출</a:t>
            </a:r>
            <a:r>
              <a:rPr lang="en-US" altLang="ko-KR" dirty="0"/>
              <a:t>(Call By Reference)</a:t>
            </a:r>
          </a:p>
          <a:p>
            <a:pPr lvl="1"/>
            <a:r>
              <a:rPr lang="ko-KR" altLang="en-US" dirty="0"/>
              <a:t>인수의 주소를 전달</a:t>
            </a:r>
            <a:endParaRPr lang="en-US" altLang="ko-KR" dirty="0"/>
          </a:p>
          <a:p>
            <a:pPr lvl="1"/>
            <a:r>
              <a:rPr lang="ko-KR" altLang="en-US" dirty="0"/>
              <a:t>함수에서 바뀐 값은 </a:t>
            </a:r>
            <a:r>
              <a:rPr lang="en-US" altLang="ko-KR" dirty="0"/>
              <a:t>caller</a:t>
            </a:r>
            <a:r>
              <a:rPr lang="ko-KR" altLang="en-US" dirty="0"/>
              <a:t>에서도 유지</a:t>
            </a:r>
            <a:r>
              <a:rPr lang="en-US" altLang="ko-KR" dirty="0"/>
              <a:t>, </a:t>
            </a:r>
            <a:r>
              <a:rPr lang="ko-KR" altLang="en-US" dirty="0"/>
              <a:t>다수의 결과 반환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1B1D1-68D8-468C-AF30-87153A75602B}"/>
              </a:ext>
            </a:extLst>
          </p:cNvPr>
          <p:cNvSpPr txBox="1"/>
          <p:nvPr/>
        </p:nvSpPr>
        <p:spPr>
          <a:xfrm>
            <a:off x="3130631" y="6092731"/>
            <a:ext cx="2904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호출방법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참조에 의한 호출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97F308-DA93-4B54-AB6F-611B0679CA44}"/>
              </a:ext>
            </a:extLst>
          </p:cNvPr>
          <p:cNvSpPr txBox="1"/>
          <p:nvPr/>
        </p:nvSpPr>
        <p:spPr>
          <a:xfrm>
            <a:off x="512106" y="2652167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caller</a:t>
            </a:r>
            <a:endParaRPr lang="ko-KR" altLang="en-US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32340A-902D-47F8-BDD0-02C0849EEBA4}"/>
              </a:ext>
            </a:extLst>
          </p:cNvPr>
          <p:cNvSpPr txBox="1"/>
          <p:nvPr/>
        </p:nvSpPr>
        <p:spPr>
          <a:xfrm>
            <a:off x="383866" y="4276039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function</a:t>
            </a:r>
            <a:endParaRPr lang="ko-KR" altLang="en-US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63BEC5-B03F-4987-8F3C-2C61D30E8C2A}"/>
              </a:ext>
            </a:extLst>
          </p:cNvPr>
          <p:cNvSpPr/>
          <p:nvPr/>
        </p:nvSpPr>
        <p:spPr>
          <a:xfrm>
            <a:off x="1308684" y="2707441"/>
            <a:ext cx="3113258" cy="147302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void loop() {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int</a:t>
            </a:r>
            <a:r>
              <a:rPr lang="ko-KR" altLang="en-US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x=2;</a:t>
            </a:r>
            <a:r>
              <a:rPr lang="ko-KR" altLang="en-US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int</a:t>
            </a:r>
            <a:r>
              <a:rPr lang="ko-KR" altLang="en-US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y=3;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int </a:t>
            </a:r>
            <a:r>
              <a:rPr lang="en-US" altLang="ko-KR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iResult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= Add(x, y);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</a:t>
            </a:r>
            <a:r>
              <a:rPr lang="en-US" altLang="ko-KR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Serial.println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(x);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</a:t>
            </a:r>
            <a:endParaRPr lang="ko-KR" altLang="ko-KR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C2F21C-B19A-4382-BE64-C50ED035E49E}"/>
              </a:ext>
            </a:extLst>
          </p:cNvPr>
          <p:cNvSpPr/>
          <p:nvPr/>
        </p:nvSpPr>
        <p:spPr>
          <a:xfrm>
            <a:off x="1308684" y="4324291"/>
            <a:ext cx="3113258" cy="135885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int</a:t>
            </a:r>
            <a:r>
              <a:rPr lang="ko-KR" altLang="en-US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Add(int &amp;x, int &amp;y) {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int </a:t>
            </a:r>
            <a:r>
              <a:rPr lang="en-US" altLang="ko-KR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iResult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= </a:t>
            </a:r>
            <a:r>
              <a:rPr lang="en-US" altLang="ko-KR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x+y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  return </a:t>
            </a:r>
            <a:r>
              <a:rPr lang="en-US" altLang="ko-KR" kern="100" dirty="0" err="1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iResult</a:t>
            </a: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;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ko-KR" kern="100" dirty="0">
                <a:solidFill>
                  <a:schemeClr val="tx1"/>
                </a:solidFill>
                <a:latin typeface="맑은 고딕"/>
                <a:ea typeface="맑은 고딕"/>
                <a:cs typeface="Times New Roman"/>
              </a:rPr>
              <a:t>} </a:t>
            </a:r>
            <a:endParaRPr lang="ko-KR" altLang="ko-KR" kern="100" dirty="0">
              <a:solidFill>
                <a:schemeClr val="tx1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AAFE6-C9C9-41E9-BE8B-26C1E98B1439}"/>
              </a:ext>
            </a:extLst>
          </p:cNvPr>
          <p:cNvSpPr txBox="1"/>
          <p:nvPr/>
        </p:nvSpPr>
        <p:spPr>
          <a:xfrm>
            <a:off x="3351245" y="3774778"/>
            <a:ext cx="2038449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 인수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전달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(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주소 참조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)</a:t>
            </a:r>
          </a:p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함수에서 변화된 값 유지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A82419F-B6A4-4B86-B20E-1EFFE9573823}"/>
              </a:ext>
            </a:extLst>
          </p:cNvPr>
          <p:cNvSpPr/>
          <p:nvPr/>
        </p:nvSpPr>
        <p:spPr>
          <a:xfrm>
            <a:off x="3091005" y="3343649"/>
            <a:ext cx="477866" cy="261610"/>
          </a:xfrm>
          <a:prstGeom prst="roundRect">
            <a:avLst>
              <a:gd name="adj" fmla="val 39864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A81FE96-3547-49F2-8203-8304546BE74F}"/>
              </a:ext>
            </a:extLst>
          </p:cNvPr>
          <p:cNvSpPr/>
          <p:nvPr/>
        </p:nvSpPr>
        <p:spPr>
          <a:xfrm>
            <a:off x="2182777" y="4460067"/>
            <a:ext cx="1591093" cy="254554"/>
          </a:xfrm>
          <a:prstGeom prst="roundRect">
            <a:avLst>
              <a:gd name="adj" fmla="val 39864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F9BB04-12F0-4CE3-8D27-B478A21D845D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2978324" y="3605259"/>
            <a:ext cx="351614" cy="85480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B84B67-0C4E-4A27-AD33-63C59C0B718A}"/>
              </a:ext>
            </a:extLst>
          </p:cNvPr>
          <p:cNvSpPr/>
          <p:nvPr/>
        </p:nvSpPr>
        <p:spPr>
          <a:xfrm>
            <a:off x="5165944" y="2692820"/>
            <a:ext cx="3456384" cy="295938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F3F9E1-C550-4B18-ADD8-475E5B427BE4}"/>
              </a:ext>
            </a:extLst>
          </p:cNvPr>
          <p:cNvSpPr txBox="1"/>
          <p:nvPr/>
        </p:nvSpPr>
        <p:spPr>
          <a:xfrm>
            <a:off x="5119009" y="2482890"/>
            <a:ext cx="969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BD5EF4-C602-4BBF-A132-07DF3E67F24E}"/>
              </a:ext>
            </a:extLst>
          </p:cNvPr>
          <p:cNvSpPr/>
          <p:nvPr/>
        </p:nvSpPr>
        <p:spPr>
          <a:xfrm>
            <a:off x="5675028" y="2974839"/>
            <a:ext cx="2713395" cy="10849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652E96-5D35-47F8-85B0-20C0274C7414}"/>
              </a:ext>
            </a:extLst>
          </p:cNvPr>
          <p:cNvSpPr/>
          <p:nvPr/>
        </p:nvSpPr>
        <p:spPr>
          <a:xfrm>
            <a:off x="5671888" y="4251487"/>
            <a:ext cx="2713395" cy="10849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3932F9-3BBC-4209-9E1D-DA824670D7C8}"/>
              </a:ext>
            </a:extLst>
          </p:cNvPr>
          <p:cNvSpPr txBox="1"/>
          <p:nvPr/>
        </p:nvSpPr>
        <p:spPr>
          <a:xfrm>
            <a:off x="5120053" y="3097047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loop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20100B-7D2F-48C9-8F02-991EE9E0C621}"/>
              </a:ext>
            </a:extLst>
          </p:cNvPr>
          <p:cNvSpPr txBox="1"/>
          <p:nvPr/>
        </p:nvSpPr>
        <p:spPr>
          <a:xfrm>
            <a:off x="5111343" y="4303091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8EC5FD-5419-4C8F-A066-3B320C9B8A4C}"/>
              </a:ext>
            </a:extLst>
          </p:cNvPr>
          <p:cNvSpPr/>
          <p:nvPr/>
        </p:nvSpPr>
        <p:spPr>
          <a:xfrm>
            <a:off x="6209363" y="3269721"/>
            <a:ext cx="48095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626C0E-2BC1-483A-87C8-E73A1CB97083}"/>
              </a:ext>
            </a:extLst>
          </p:cNvPr>
          <p:cNvSpPr/>
          <p:nvPr/>
        </p:nvSpPr>
        <p:spPr>
          <a:xfrm>
            <a:off x="6817934" y="3269721"/>
            <a:ext cx="48095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2FEA8F-30C6-4E65-A316-E82145B71400}"/>
              </a:ext>
            </a:extLst>
          </p:cNvPr>
          <p:cNvSpPr/>
          <p:nvPr/>
        </p:nvSpPr>
        <p:spPr>
          <a:xfrm>
            <a:off x="7426505" y="3269721"/>
            <a:ext cx="48095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E22B19-588D-47AE-8472-514EE9FFF67B}"/>
              </a:ext>
            </a:extLst>
          </p:cNvPr>
          <p:cNvSpPr txBox="1"/>
          <p:nvPr/>
        </p:nvSpPr>
        <p:spPr>
          <a:xfrm>
            <a:off x="6278688" y="2959520"/>
            <a:ext cx="2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7B8A8D-4708-4827-8900-EC1DE4E090A1}"/>
              </a:ext>
            </a:extLst>
          </p:cNvPr>
          <p:cNvSpPr txBox="1"/>
          <p:nvPr/>
        </p:nvSpPr>
        <p:spPr>
          <a:xfrm>
            <a:off x="6874486" y="2959520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4829DC-F39D-48B0-B237-F3530574C696}"/>
              </a:ext>
            </a:extLst>
          </p:cNvPr>
          <p:cNvSpPr txBox="1"/>
          <p:nvPr/>
        </p:nvSpPr>
        <p:spPr>
          <a:xfrm>
            <a:off x="7315634" y="2959520"/>
            <a:ext cx="794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iResult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B78D94D-58E6-4532-BE4E-263F09D07A6E}"/>
              </a:ext>
            </a:extLst>
          </p:cNvPr>
          <p:cNvSpPr/>
          <p:nvPr/>
        </p:nvSpPr>
        <p:spPr>
          <a:xfrm>
            <a:off x="7426505" y="4437112"/>
            <a:ext cx="48095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AB0F49-7712-4E9E-8691-DC0A1FB9F4F2}"/>
              </a:ext>
            </a:extLst>
          </p:cNvPr>
          <p:cNvSpPr txBox="1"/>
          <p:nvPr/>
        </p:nvSpPr>
        <p:spPr>
          <a:xfrm>
            <a:off x="6314412" y="4510514"/>
            <a:ext cx="2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5164B6-4177-4963-9795-99AE18912E9E}"/>
              </a:ext>
            </a:extLst>
          </p:cNvPr>
          <p:cNvSpPr txBox="1"/>
          <p:nvPr/>
        </p:nvSpPr>
        <p:spPr>
          <a:xfrm>
            <a:off x="6928061" y="4540875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D52F41-FF94-459E-BB6F-EB3A97F89A64}"/>
              </a:ext>
            </a:extLst>
          </p:cNvPr>
          <p:cNvSpPr txBox="1"/>
          <p:nvPr/>
        </p:nvSpPr>
        <p:spPr>
          <a:xfrm>
            <a:off x="7311070" y="4816832"/>
            <a:ext cx="794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iResult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44DA2E-60B1-40B9-82DC-0A43C62CE64F}"/>
              </a:ext>
            </a:extLst>
          </p:cNvPr>
          <p:cNvSpPr txBox="1"/>
          <p:nvPr/>
        </p:nvSpPr>
        <p:spPr>
          <a:xfrm>
            <a:off x="7491789" y="44879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39A86A0-EC9E-4943-8094-61B6E4D7BB16}"/>
              </a:ext>
            </a:extLst>
          </p:cNvPr>
          <p:cNvCxnSpPr>
            <a:cxnSpLocks/>
            <a:stCxn id="52" idx="0"/>
            <a:endCxn id="46" idx="2"/>
          </p:cNvCxnSpPr>
          <p:nvPr/>
        </p:nvCxnSpPr>
        <p:spPr>
          <a:xfrm flipV="1">
            <a:off x="7666985" y="3700608"/>
            <a:ext cx="0" cy="7365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15106AD-E50D-4D71-B1AC-80F4A1342D9D}"/>
              </a:ext>
            </a:extLst>
          </p:cNvPr>
          <p:cNvSpPr txBox="1"/>
          <p:nvPr/>
        </p:nvSpPr>
        <p:spPr>
          <a:xfrm>
            <a:off x="7544224" y="332057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5871FE1-4519-443C-A540-2A38800F22E9}"/>
              </a:ext>
            </a:extLst>
          </p:cNvPr>
          <p:cNvCxnSpPr>
            <a:cxnSpLocks/>
            <a:stCxn id="53" idx="0"/>
            <a:endCxn id="44" idx="2"/>
          </p:cNvCxnSpPr>
          <p:nvPr/>
        </p:nvCxnSpPr>
        <p:spPr>
          <a:xfrm flipH="1" flipV="1">
            <a:off x="6449843" y="3700608"/>
            <a:ext cx="4992" cy="80990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C0FB96D-AFBD-4FEF-852B-1BF326A84105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H="1" flipV="1">
            <a:off x="7058414" y="3700608"/>
            <a:ext cx="12475" cy="84026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B7FDD88-3CA9-4D13-8C32-4609BC55289D}"/>
              </a:ext>
            </a:extLst>
          </p:cNvPr>
          <p:cNvSpPr txBox="1"/>
          <p:nvPr/>
        </p:nvSpPr>
        <p:spPr>
          <a:xfrm>
            <a:off x="2597976" y="5150155"/>
            <a:ext cx="1703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</a:t>
            </a:r>
            <a:r>
              <a:rPr lang="ko-KR" altLang="en-US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rPr>
              <a:t>결과 반환</a:t>
            </a:r>
            <a:endParaRPr lang="en-US" altLang="ko-KR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95A4760E-4428-460D-A6C8-9CD99E015712}"/>
              </a:ext>
            </a:extLst>
          </p:cNvPr>
          <p:cNvSpPr/>
          <p:nvPr/>
        </p:nvSpPr>
        <p:spPr>
          <a:xfrm>
            <a:off x="3115053" y="3445405"/>
            <a:ext cx="1503364" cy="1723293"/>
          </a:xfrm>
          <a:custGeom>
            <a:avLst/>
            <a:gdLst>
              <a:gd name="connsiteX0" fmla="*/ 0 w 1551614"/>
              <a:gd name="connsiteY0" fmla="*/ 1723293 h 1723293"/>
              <a:gd name="connsiteX1" fmla="*/ 762000 w 1551614"/>
              <a:gd name="connsiteY1" fmla="*/ 1617785 h 1723293"/>
              <a:gd name="connsiteX2" fmla="*/ 1312985 w 1551614"/>
              <a:gd name="connsiteY2" fmla="*/ 1324708 h 1723293"/>
              <a:gd name="connsiteX3" fmla="*/ 1547446 w 1551614"/>
              <a:gd name="connsiteY3" fmla="*/ 808893 h 1723293"/>
              <a:gd name="connsiteX4" fmla="*/ 1418492 w 1551614"/>
              <a:gd name="connsiteY4" fmla="*/ 269631 h 1723293"/>
              <a:gd name="connsiteX5" fmla="*/ 890954 w 1551614"/>
              <a:gd name="connsiteY5" fmla="*/ 0 h 172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1614" h="1723293">
                <a:moveTo>
                  <a:pt x="0" y="1723293"/>
                </a:moveTo>
                <a:cubicBezTo>
                  <a:pt x="271584" y="1703754"/>
                  <a:pt x="543169" y="1684216"/>
                  <a:pt x="762000" y="1617785"/>
                </a:cubicBezTo>
                <a:cubicBezTo>
                  <a:pt x="980831" y="1551354"/>
                  <a:pt x="1182077" y="1459523"/>
                  <a:pt x="1312985" y="1324708"/>
                </a:cubicBezTo>
                <a:cubicBezTo>
                  <a:pt x="1443893" y="1189893"/>
                  <a:pt x="1529862" y="984739"/>
                  <a:pt x="1547446" y="808893"/>
                </a:cubicBezTo>
                <a:cubicBezTo>
                  <a:pt x="1565030" y="633047"/>
                  <a:pt x="1527907" y="404447"/>
                  <a:pt x="1418492" y="269631"/>
                </a:cubicBezTo>
                <a:cubicBezTo>
                  <a:pt x="1309077" y="134815"/>
                  <a:pt x="1100015" y="67407"/>
                  <a:pt x="890954" y="0"/>
                </a:cubicBezTo>
              </a:path>
            </a:pathLst>
          </a:custGeom>
          <a:noFill/>
          <a:ln w="25400">
            <a:solidFill>
              <a:srgbClr val="7030A0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5044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 animBg="1"/>
      <p:bldP spid="53" grpId="0"/>
      <p:bldP spid="54" grpId="0"/>
      <p:bldP spid="58" grpId="0"/>
      <p:bldP spid="60" grpId="0"/>
      <p:bldP spid="65" grpId="0"/>
      <p:bldP spid="6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5] </a:t>
            </a:r>
            <a:r>
              <a:rPr lang="ko-KR" altLang="en-US" dirty="0" err="1"/>
              <a:t>아두이노</a:t>
            </a:r>
            <a:r>
              <a:rPr lang="ko-KR" altLang="en-US" dirty="0"/>
              <a:t> 소스에 함수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스케치 소스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회로는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실습</a:t>
            </a:r>
            <a:r>
              <a:rPr lang="en-US" altLang="ko-KR" dirty="0">
                <a:sym typeface="Wingdings" panose="05000000000000000000" pitchFamily="2" charset="2"/>
              </a:rPr>
              <a:t>3]</a:t>
            </a:r>
            <a:r>
              <a:rPr lang="ko-KR" altLang="en-US" dirty="0">
                <a:sym typeface="Wingdings" panose="05000000000000000000" pitchFamily="2" charset="2"/>
              </a:rPr>
              <a:t>과 동일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“_05_Function”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1B1D1-68D8-468C-AF30-87153A75602B}"/>
              </a:ext>
            </a:extLst>
          </p:cNvPr>
          <p:cNvSpPr txBox="1"/>
          <p:nvPr/>
        </p:nvSpPr>
        <p:spPr>
          <a:xfrm>
            <a:off x="3367182" y="6248345"/>
            <a:ext cx="24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소스에서 함수 활용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E93415-68AF-4EC7-8D2B-33C171F2C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781" y="4674812"/>
            <a:ext cx="2948907" cy="15826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41A87D-D35F-41B5-8029-014857F2D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3" y="1452501"/>
            <a:ext cx="3708393" cy="47848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7B64D1-1E45-4BA8-9C61-2A24B1858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781" y="1579018"/>
            <a:ext cx="2998071" cy="27860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0976B92-C6EC-4FD6-92F2-BFEC97C0888E}"/>
              </a:ext>
            </a:extLst>
          </p:cNvPr>
          <p:cNvCxnSpPr>
            <a:cxnSpLocks/>
          </p:cNvCxnSpPr>
          <p:nvPr/>
        </p:nvCxnSpPr>
        <p:spPr>
          <a:xfrm flipV="1">
            <a:off x="2627784" y="3166858"/>
            <a:ext cx="2592288" cy="2455395"/>
          </a:xfrm>
          <a:prstGeom prst="bentConnector3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2BFA8B5-D8A6-44D6-B0EB-1A873C1FB5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27785" y="4347092"/>
            <a:ext cx="2592287" cy="1393270"/>
          </a:xfrm>
          <a:prstGeom prst="bentConnector3">
            <a:avLst>
              <a:gd name="adj1" fmla="val 46407"/>
            </a:avLst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CBCCB40-F4DF-4D92-964B-C7695D255615}"/>
              </a:ext>
            </a:extLst>
          </p:cNvPr>
          <p:cNvCxnSpPr>
            <a:cxnSpLocks/>
          </p:cNvCxnSpPr>
          <p:nvPr/>
        </p:nvCxnSpPr>
        <p:spPr>
          <a:xfrm flipV="1">
            <a:off x="2339751" y="1833790"/>
            <a:ext cx="2880321" cy="1235170"/>
          </a:xfrm>
          <a:prstGeom prst="bentConnector3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9A5AE63-F1B3-49F7-B027-57A015D5F1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39754" y="2857150"/>
            <a:ext cx="2880319" cy="298674"/>
          </a:xfrm>
          <a:prstGeom prst="bentConnector3">
            <a:avLst>
              <a:gd name="adj1" fmla="val 47648"/>
            </a:avLst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15512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구문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#define</a:t>
            </a:r>
            <a:endParaRPr lang="ko-KR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#define</a:t>
            </a:r>
            <a:r>
              <a:rPr lang="ko-KR" altLang="ko-KR" dirty="0"/>
              <a:t>은 프로그래머가 컴파일 전에 </a:t>
            </a:r>
            <a:r>
              <a:rPr lang="ko-KR" altLang="en-US" dirty="0" err="1"/>
              <a:t>상수</a:t>
            </a:r>
            <a:r>
              <a:rPr lang="ko-KR" altLang="ko-KR" dirty="0" err="1"/>
              <a:t>값에</a:t>
            </a:r>
            <a:r>
              <a:rPr lang="ko-KR" altLang="ko-KR" dirty="0"/>
              <a:t> 이름을 부여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예</a:t>
            </a:r>
            <a:r>
              <a:rPr lang="en-US" altLang="ko-KR" dirty="0"/>
              <a:t>) '#define </a:t>
            </a:r>
            <a:r>
              <a:rPr lang="en-US" altLang="ko-KR" dirty="0" err="1"/>
              <a:t>ledpin</a:t>
            </a:r>
            <a:r>
              <a:rPr lang="en-US" altLang="ko-KR" dirty="0"/>
              <a:t> 3'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ko-KR" dirty="0"/>
              <a:t>상수</a:t>
            </a:r>
            <a:r>
              <a:rPr lang="en-US" altLang="ko-KR" dirty="0"/>
              <a:t> 3</a:t>
            </a:r>
            <a:r>
              <a:rPr lang="ko-KR" altLang="ko-KR" dirty="0"/>
              <a:t>에</a:t>
            </a:r>
            <a:r>
              <a:rPr lang="en-US" altLang="ko-KR" dirty="0"/>
              <a:t> </a:t>
            </a:r>
            <a:r>
              <a:rPr lang="en-US" altLang="ko-KR" dirty="0" err="1"/>
              <a:t>ledpin</a:t>
            </a:r>
            <a:r>
              <a:rPr lang="en-US" altLang="ko-KR" dirty="0"/>
              <a:t> </a:t>
            </a:r>
            <a:r>
              <a:rPr lang="ko-KR" altLang="ko-KR" dirty="0"/>
              <a:t>이라는 이름 부여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#include</a:t>
            </a:r>
            <a:endParaRPr lang="ko-KR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표준 라이브러리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Arduino</a:t>
            </a:r>
            <a:r>
              <a:rPr lang="ko-KR" altLang="en-US" dirty="0"/>
              <a:t>용 </a:t>
            </a:r>
            <a:r>
              <a:rPr lang="ko-KR" altLang="ko-KR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별도 파일</a:t>
            </a:r>
            <a:r>
              <a:rPr lang="en-US" altLang="ko-KR" dirty="0"/>
              <a:t>, </a:t>
            </a:r>
            <a:r>
              <a:rPr lang="ko-KR" altLang="en-US" dirty="0"/>
              <a:t>클래스 등의</a:t>
            </a:r>
            <a:r>
              <a:rPr lang="ko-KR" altLang="ko-KR" dirty="0"/>
              <a:t> 액세스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#include &lt;</a:t>
            </a:r>
            <a:r>
              <a:rPr lang="en-US" altLang="ko-KR" dirty="0" err="1"/>
              <a:t>Arduino.h</a:t>
            </a:r>
            <a:r>
              <a:rPr lang="en-US" altLang="ko-KR" dirty="0"/>
              <a:t>&gt; / #include “</a:t>
            </a:r>
            <a:r>
              <a:rPr lang="en-US" altLang="ko-KR" dirty="0" err="1"/>
              <a:t>LedControl.h</a:t>
            </a:r>
            <a:r>
              <a:rPr lang="en-US" altLang="ko-KR" dirty="0"/>
              <a:t>”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84575242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F48DE-C2CF-601C-FF35-ED5F376F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63691-2C64-8B55-E6E9-7BA53247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D94D9-3DF6-38A2-CE07-3B6F3BDB84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345653-563A-40E2-15C8-A56CB592544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E9C791-2C8D-EEA7-EDC0-EAC3E8AE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605088"/>
            <a:ext cx="3744416" cy="36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04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헤더파일과</a:t>
            </a:r>
            <a:r>
              <a:rPr lang="en-US" altLang="ko-KR" dirty="0"/>
              <a:t> </a:t>
            </a:r>
            <a:r>
              <a:rPr lang="ko-KR" altLang="en-US" dirty="0"/>
              <a:t>구현파일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단일 파일의 소스 이용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코드 길이가 길어지는 경우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등</a:t>
            </a:r>
            <a:r>
              <a:rPr lang="en-US" altLang="ko-KR" dirty="0"/>
              <a:t> </a:t>
            </a:r>
            <a:r>
              <a:rPr lang="ko-KR" altLang="en-US" dirty="0"/>
              <a:t>관리에 어려움 발생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두 사람 이상이 동시에 협력 작업을 하는데 어려움</a:t>
            </a:r>
            <a:endParaRPr lang="en-US" altLang="ko-KR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여러 개의 파일로 나누어 관리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/>
              <a:t>여러 파일의 상관관계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헤더 파일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파일간의 관계를 설정하기 위한 정의 파일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ym typeface="Wingdings" panose="05000000000000000000" pitchFamily="2" charset="2"/>
              </a:rPr>
              <a:t>구현 파일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헤더 파일의 정의에 따라 동작하도록 구성한 실제 동작 코드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6AD9B6CD-C0E2-46F6-B554-C2DD55AAA747}"/>
              </a:ext>
            </a:extLst>
          </p:cNvPr>
          <p:cNvSpPr/>
          <p:nvPr/>
        </p:nvSpPr>
        <p:spPr>
          <a:xfrm flipV="1">
            <a:off x="1835696" y="4082957"/>
            <a:ext cx="1656184" cy="648072"/>
          </a:xfrm>
          <a:prstGeom prst="foldedCorner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785C31D5-511C-4F3A-902E-D58B633CA94D}"/>
              </a:ext>
            </a:extLst>
          </p:cNvPr>
          <p:cNvSpPr/>
          <p:nvPr/>
        </p:nvSpPr>
        <p:spPr>
          <a:xfrm flipV="1">
            <a:off x="1835696" y="4849139"/>
            <a:ext cx="1656184" cy="1604197"/>
          </a:xfrm>
          <a:prstGeom prst="foldedCorner">
            <a:avLst>
              <a:gd name="adj" fmla="val 7571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1A19980E-6617-4C8F-B130-04F948B6145C}"/>
              </a:ext>
            </a:extLst>
          </p:cNvPr>
          <p:cNvSpPr/>
          <p:nvPr/>
        </p:nvSpPr>
        <p:spPr>
          <a:xfrm flipV="1">
            <a:off x="4932040" y="4400172"/>
            <a:ext cx="2882548" cy="2053163"/>
          </a:xfrm>
          <a:prstGeom prst="foldedCorner">
            <a:avLst>
              <a:gd name="adj" fmla="val 7857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CB4A0-4A96-4BE3-B6B8-C4BB1CE24434}"/>
              </a:ext>
            </a:extLst>
          </p:cNvPr>
          <p:cNvSpPr txBox="1"/>
          <p:nvPr/>
        </p:nvSpPr>
        <p:spPr>
          <a:xfrm>
            <a:off x="270648" y="4224798"/>
            <a:ext cx="140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헤더파일</a:t>
            </a:r>
            <a:endParaRPr lang="en-US" altLang="ko-KR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LedControl.h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19C8D-E665-4C1D-94AA-274F9D572993}"/>
              </a:ext>
            </a:extLst>
          </p:cNvPr>
          <p:cNvSpPr txBox="1"/>
          <p:nvPr/>
        </p:nvSpPr>
        <p:spPr>
          <a:xfrm>
            <a:off x="270648" y="5120253"/>
            <a:ext cx="1608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구현파일</a:t>
            </a:r>
            <a:endParaRPr lang="en-US" altLang="ko-KR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(LedControl.cpp)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8BB63-BE11-4496-A4B9-D4786CC13CAB}"/>
              </a:ext>
            </a:extLst>
          </p:cNvPr>
          <p:cNvSpPr txBox="1"/>
          <p:nvPr/>
        </p:nvSpPr>
        <p:spPr>
          <a:xfrm>
            <a:off x="7791004" y="439398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스케치파일</a:t>
            </a:r>
            <a:endParaRPr lang="en-US" altLang="ko-KR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test.iso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4FE29-21D9-469A-BF62-61A6481CBC3C}"/>
              </a:ext>
            </a:extLst>
          </p:cNvPr>
          <p:cNvSpPr txBox="1"/>
          <p:nvPr/>
        </p:nvSpPr>
        <p:spPr>
          <a:xfrm>
            <a:off x="1846040" y="4040133"/>
            <a:ext cx="1013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LedInit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LedBlink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7EAAD-C288-458C-8B58-7668B32D4B1C}"/>
              </a:ext>
            </a:extLst>
          </p:cNvPr>
          <p:cNvSpPr txBox="1"/>
          <p:nvPr/>
        </p:nvSpPr>
        <p:spPr>
          <a:xfrm>
            <a:off x="1852242" y="4887386"/>
            <a:ext cx="10278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LedInit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(){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…;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LedBlink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(){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…;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A29EC-669F-487F-A4BD-69FDDCCC5DEF}"/>
              </a:ext>
            </a:extLst>
          </p:cNvPr>
          <p:cNvSpPr txBox="1"/>
          <p:nvPr/>
        </p:nvSpPr>
        <p:spPr>
          <a:xfrm>
            <a:off x="5056928" y="4486408"/>
            <a:ext cx="2113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#include “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LedControl.h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setup(){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LedInit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Loop(){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LedBlink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B143DD-9088-4ED1-8B4D-EF1F0A813C55}"/>
              </a:ext>
            </a:extLst>
          </p:cNvPr>
          <p:cNvSpPr/>
          <p:nvPr/>
        </p:nvSpPr>
        <p:spPr>
          <a:xfrm>
            <a:off x="2976664" y="4321169"/>
            <a:ext cx="2071991" cy="363691"/>
          </a:xfrm>
          <a:custGeom>
            <a:avLst/>
            <a:gdLst>
              <a:gd name="connsiteX0" fmla="*/ 2071991 w 2071991"/>
              <a:gd name="connsiteY0" fmla="*/ 330741 h 363691"/>
              <a:gd name="connsiteX1" fmla="*/ 1575881 w 2071991"/>
              <a:gd name="connsiteY1" fmla="*/ 340468 h 363691"/>
              <a:gd name="connsiteX2" fmla="*/ 1186774 w 2071991"/>
              <a:gd name="connsiteY2" fmla="*/ 68094 h 363691"/>
              <a:gd name="connsiteX3" fmla="*/ 0 w 2071991"/>
              <a:gd name="connsiteY3" fmla="*/ 0 h 36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1991" h="363691">
                <a:moveTo>
                  <a:pt x="2071991" y="330741"/>
                </a:moveTo>
                <a:cubicBezTo>
                  <a:pt x="1897704" y="357491"/>
                  <a:pt x="1723417" y="384242"/>
                  <a:pt x="1575881" y="340468"/>
                </a:cubicBezTo>
                <a:cubicBezTo>
                  <a:pt x="1428345" y="296694"/>
                  <a:pt x="1449421" y="124839"/>
                  <a:pt x="1186774" y="68094"/>
                </a:cubicBezTo>
                <a:cubicBezTo>
                  <a:pt x="924127" y="11349"/>
                  <a:pt x="462063" y="5674"/>
                  <a:pt x="0" y="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F9CC8-1FFF-4A4B-ABEB-379E486FE5AA}"/>
              </a:ext>
            </a:extLst>
          </p:cNvPr>
          <p:cNvSpPr txBox="1"/>
          <p:nvPr/>
        </p:nvSpPr>
        <p:spPr>
          <a:xfrm>
            <a:off x="3658201" y="413237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함수에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확인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6390D68-F0B5-41E7-BACD-507DB003ADD2}"/>
              </a:ext>
            </a:extLst>
          </p:cNvPr>
          <p:cNvSpPr/>
          <p:nvPr/>
        </p:nvSpPr>
        <p:spPr>
          <a:xfrm>
            <a:off x="3015574" y="5111860"/>
            <a:ext cx="2149813" cy="236790"/>
          </a:xfrm>
          <a:custGeom>
            <a:avLst/>
            <a:gdLst>
              <a:gd name="connsiteX0" fmla="*/ 2149813 w 2149813"/>
              <a:gd name="connsiteY0" fmla="*/ 211258 h 236790"/>
              <a:gd name="connsiteX1" fmla="*/ 1517515 w 2149813"/>
              <a:gd name="connsiteY1" fmla="*/ 220986 h 236790"/>
              <a:gd name="connsiteX2" fmla="*/ 1060315 w 2149813"/>
              <a:gd name="connsiteY2" fmla="*/ 26432 h 236790"/>
              <a:gd name="connsiteX3" fmla="*/ 0 w 2149813"/>
              <a:gd name="connsiteY3" fmla="*/ 6977 h 23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813" h="236790">
                <a:moveTo>
                  <a:pt x="2149813" y="211258"/>
                </a:moveTo>
                <a:cubicBezTo>
                  <a:pt x="1924455" y="231524"/>
                  <a:pt x="1699098" y="251790"/>
                  <a:pt x="1517515" y="220986"/>
                </a:cubicBezTo>
                <a:cubicBezTo>
                  <a:pt x="1335932" y="190182"/>
                  <a:pt x="1313234" y="62100"/>
                  <a:pt x="1060315" y="26432"/>
                </a:cubicBezTo>
                <a:cubicBezTo>
                  <a:pt x="807396" y="-9236"/>
                  <a:pt x="403698" y="-1130"/>
                  <a:pt x="0" y="6977"/>
                </a:cubicBez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FA13F8A-ADE3-43D6-8784-52ACB51929EE}"/>
              </a:ext>
            </a:extLst>
          </p:cNvPr>
          <p:cNvSpPr/>
          <p:nvPr/>
        </p:nvSpPr>
        <p:spPr>
          <a:xfrm>
            <a:off x="3015574" y="5729481"/>
            <a:ext cx="2149813" cy="236790"/>
          </a:xfrm>
          <a:custGeom>
            <a:avLst/>
            <a:gdLst>
              <a:gd name="connsiteX0" fmla="*/ 2149813 w 2149813"/>
              <a:gd name="connsiteY0" fmla="*/ 211258 h 236790"/>
              <a:gd name="connsiteX1" fmla="*/ 1517515 w 2149813"/>
              <a:gd name="connsiteY1" fmla="*/ 220986 h 236790"/>
              <a:gd name="connsiteX2" fmla="*/ 1060315 w 2149813"/>
              <a:gd name="connsiteY2" fmla="*/ 26432 h 236790"/>
              <a:gd name="connsiteX3" fmla="*/ 0 w 2149813"/>
              <a:gd name="connsiteY3" fmla="*/ 6977 h 23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813" h="236790">
                <a:moveTo>
                  <a:pt x="2149813" y="211258"/>
                </a:moveTo>
                <a:cubicBezTo>
                  <a:pt x="1924455" y="231524"/>
                  <a:pt x="1699098" y="251790"/>
                  <a:pt x="1517515" y="220986"/>
                </a:cubicBezTo>
                <a:cubicBezTo>
                  <a:pt x="1335932" y="190182"/>
                  <a:pt x="1313234" y="62100"/>
                  <a:pt x="1060315" y="26432"/>
                </a:cubicBezTo>
                <a:cubicBezTo>
                  <a:pt x="807396" y="-9236"/>
                  <a:pt x="403698" y="-1130"/>
                  <a:pt x="0" y="6977"/>
                </a:cubicBez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02DE96-E13C-4EE2-9368-46288D76E16B}"/>
              </a:ext>
            </a:extLst>
          </p:cNvPr>
          <p:cNvSpPr txBox="1"/>
          <p:nvPr/>
        </p:nvSpPr>
        <p:spPr>
          <a:xfrm>
            <a:off x="3147577" y="5269817"/>
            <a:ext cx="1988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헤더파일에서 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확인한 함수는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 호출 가능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07378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9246F-3F67-62AA-DF3A-2D4883FF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F949A6D4-1ACB-9D9D-90D1-00F7E7790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rgbClr val="CC3300"/>
                </a:solidFill>
              </a:rPr>
              <a:t>내면의 변화</a:t>
            </a:r>
            <a:r>
              <a:rPr lang="en-US" altLang="ko-KR" sz="2000" dirty="0">
                <a:solidFill>
                  <a:srgbClr val="CC3300"/>
                </a:solidFill>
              </a:rPr>
              <a:t>. </a:t>
            </a:r>
            <a:r>
              <a:rPr lang="ko-KR" altLang="en-US" dirty="0"/>
              <a:t>두 계란의 운명은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B01A-3F31-2910-A386-51F13768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556792"/>
            <a:ext cx="3563841" cy="26013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5D2CC-4D21-7A6E-F7F4-9A601158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576" y="1723058"/>
            <a:ext cx="2895238" cy="2571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969CCF-D13E-A4C2-1E9B-E8F5A8B4BCF8}"/>
              </a:ext>
            </a:extLst>
          </p:cNvPr>
          <p:cNvSpPr txBox="1"/>
          <p:nvPr/>
        </p:nvSpPr>
        <p:spPr>
          <a:xfrm>
            <a:off x="686962" y="5096201"/>
            <a:ext cx="7770076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 contourW="12700"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새는 알에서 나오려고 투쟁한다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알은 하나의 세계이다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태어나려는 자는 하나의 세계를 깨뜨려야 한다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데미안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헤르만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헤세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92338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6] </a:t>
            </a:r>
            <a:r>
              <a:rPr lang="ko-KR" altLang="en-US" dirty="0"/>
              <a:t>별도 파일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탭 추가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스케치 프로그램의 </a:t>
            </a:r>
            <a:r>
              <a:rPr lang="en-US" altLang="ko-KR" dirty="0"/>
              <a:t>“</a:t>
            </a:r>
            <a:r>
              <a:rPr lang="ko-KR" altLang="en-US" dirty="0"/>
              <a:t>시리얼 모니터</a:t>
            </a:r>
            <a:r>
              <a:rPr lang="en-US" altLang="ko-KR" dirty="0"/>
              <a:t>” </a:t>
            </a:r>
            <a:r>
              <a:rPr lang="ko-KR" altLang="en-US" dirty="0"/>
              <a:t>아래의 삼각형 클릭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dirty="0" err="1"/>
              <a:t>LedControl.h</a:t>
            </a:r>
            <a:r>
              <a:rPr lang="en-US" altLang="ko-KR" dirty="0"/>
              <a:t>”</a:t>
            </a:r>
            <a:r>
              <a:rPr lang="ko-KR" altLang="en-US" dirty="0"/>
              <a:t>와 </a:t>
            </a:r>
            <a:r>
              <a:rPr lang="en-US" altLang="ko-KR" dirty="0"/>
              <a:t>“LedControl.cpp” </a:t>
            </a:r>
            <a:r>
              <a:rPr lang="ko-KR" altLang="en-US" dirty="0"/>
              <a:t>파일 추가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BFC47-387C-4517-8124-ED6C9B48E3CF}"/>
              </a:ext>
            </a:extLst>
          </p:cNvPr>
          <p:cNvSpPr txBox="1"/>
          <p:nvPr/>
        </p:nvSpPr>
        <p:spPr>
          <a:xfrm>
            <a:off x="4021098" y="5888305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 탭 추가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7E258B-78BD-8662-4A82-590EC7C6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37" y="2278634"/>
            <a:ext cx="4334852" cy="3222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D88FA7-B27A-E66E-A39D-E90AF640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589" y="2751132"/>
            <a:ext cx="1432415" cy="9874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5EE6EC-BDC9-4ADF-9CCE-2A3411F96505}"/>
              </a:ext>
            </a:extLst>
          </p:cNvPr>
          <p:cNvSpPr/>
          <p:nvPr/>
        </p:nvSpPr>
        <p:spPr>
          <a:xfrm>
            <a:off x="5023258" y="2708920"/>
            <a:ext cx="31033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C0B33E-62F1-04A8-D4BD-D44AE1924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163" y="4431926"/>
            <a:ext cx="3559460" cy="13004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761880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6] </a:t>
            </a:r>
            <a:r>
              <a:rPr lang="ko-KR" altLang="en-US" dirty="0"/>
              <a:t>별도 파일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소스코드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작성 후 </a:t>
            </a:r>
            <a:r>
              <a:rPr lang="en-US" altLang="ko-KR" dirty="0">
                <a:sym typeface="Wingdings" panose="05000000000000000000" pitchFamily="2" charset="2"/>
              </a:rPr>
              <a:t>“_06_MultiFile”</a:t>
            </a:r>
            <a:r>
              <a:rPr lang="ko-KR" altLang="en-US" dirty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저장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BFC47-387C-4517-8124-ED6C9B48E3CF}"/>
              </a:ext>
            </a:extLst>
          </p:cNvPr>
          <p:cNvSpPr txBox="1"/>
          <p:nvPr/>
        </p:nvSpPr>
        <p:spPr>
          <a:xfrm>
            <a:off x="3586037" y="6223814"/>
            <a:ext cx="2101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별도 파일 이용 소스코드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7DD5A0-421F-4731-B2C3-DDEBDFF913DD}"/>
              </a:ext>
            </a:extLst>
          </p:cNvPr>
          <p:cNvSpPr txBox="1"/>
          <p:nvPr/>
        </p:nvSpPr>
        <p:spPr>
          <a:xfrm>
            <a:off x="1983097" y="4520153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_06_MultiFile.ino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0BFCED-4E83-4D0A-866C-096FB597E290}"/>
              </a:ext>
            </a:extLst>
          </p:cNvPr>
          <p:cNvSpPr txBox="1"/>
          <p:nvPr/>
        </p:nvSpPr>
        <p:spPr>
          <a:xfrm>
            <a:off x="5625355" y="3612270"/>
            <a:ext cx="1262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LedColtrol.h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AD60D5-03E5-4261-8D3B-0817803D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92" y="1582825"/>
            <a:ext cx="3247790" cy="29483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C16AEC-54F7-4ABF-80E1-1446CCF0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15" y="1582825"/>
            <a:ext cx="3247790" cy="18496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7460993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6] </a:t>
            </a:r>
            <a:r>
              <a:rPr lang="ko-KR" altLang="en-US" dirty="0"/>
              <a:t>별도 파일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소스코드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BFC47-387C-4517-8124-ED6C9B48E3CF}"/>
              </a:ext>
            </a:extLst>
          </p:cNvPr>
          <p:cNvSpPr txBox="1"/>
          <p:nvPr/>
        </p:nvSpPr>
        <p:spPr>
          <a:xfrm>
            <a:off x="3385664" y="6223814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별도 파일 이용 소스코드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계속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40A3AB-F34E-43EB-8539-7BE7B845F940}"/>
              </a:ext>
            </a:extLst>
          </p:cNvPr>
          <p:cNvSpPr txBox="1"/>
          <p:nvPr/>
        </p:nvSpPr>
        <p:spPr>
          <a:xfrm>
            <a:off x="3877918" y="5872110"/>
            <a:ext cx="141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LedColtrol.cpp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F381F-EA55-4299-B71B-3EF425A1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32" y="1667820"/>
            <a:ext cx="3964368" cy="4042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9208EF-A4E4-4B78-9418-DC8B53C00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0"/>
          <a:stretch/>
        </p:blipFill>
        <p:spPr>
          <a:xfrm>
            <a:off x="4623403" y="1667820"/>
            <a:ext cx="3954891" cy="29019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1137573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객체지향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pPr lvl="1"/>
            <a:r>
              <a:rPr lang="ko-KR" altLang="en-US" dirty="0"/>
              <a:t>프로그램을 명령어의 시각에서 벗어나</a:t>
            </a:r>
            <a:r>
              <a:rPr lang="en-US" altLang="ko-KR" dirty="0"/>
              <a:t>, </a:t>
            </a:r>
            <a:r>
              <a:rPr lang="ko-KR" altLang="en-US" dirty="0"/>
              <a:t>여러 개의 독립된 단위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들의 모임으로 파악</a:t>
            </a:r>
            <a:endParaRPr lang="en-US" altLang="ko-KR" dirty="0"/>
          </a:p>
          <a:p>
            <a:pPr lvl="1"/>
            <a:r>
              <a:rPr lang="ko-KR" altLang="en-US" dirty="0"/>
              <a:t>객체의 구성</a:t>
            </a:r>
            <a:endParaRPr lang="en-US" altLang="ko-KR" dirty="0"/>
          </a:p>
          <a:p>
            <a:pPr lvl="2"/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멤버변수</a:t>
            </a:r>
            <a:r>
              <a:rPr lang="en-US" altLang="ko-KR" dirty="0"/>
              <a:t>) : </a:t>
            </a:r>
            <a:r>
              <a:rPr lang="ko-KR" altLang="en-US" dirty="0"/>
              <a:t>명사</a:t>
            </a:r>
            <a:r>
              <a:rPr lang="en-US" altLang="ko-KR" dirty="0"/>
              <a:t>, </a:t>
            </a:r>
            <a:r>
              <a:rPr lang="ko-KR" altLang="en-US" dirty="0"/>
              <a:t>값을 가짐</a:t>
            </a:r>
            <a:endParaRPr lang="en-US" altLang="ko-KR" dirty="0"/>
          </a:p>
          <a:p>
            <a:pPr lvl="2"/>
            <a:r>
              <a:rPr lang="ko-KR" altLang="en-US" dirty="0"/>
              <a:t>메서드 </a:t>
            </a:r>
            <a:r>
              <a:rPr lang="en-US" altLang="ko-KR" dirty="0"/>
              <a:t>: </a:t>
            </a:r>
            <a:r>
              <a:rPr lang="ko-KR" altLang="en-US" dirty="0"/>
              <a:t>기존의 함수 개념</a:t>
            </a:r>
            <a:r>
              <a:rPr lang="en-US" altLang="ko-KR" dirty="0"/>
              <a:t>, </a:t>
            </a:r>
            <a:r>
              <a:rPr lang="ko-KR" altLang="en-US" dirty="0"/>
              <a:t>동사</a:t>
            </a:r>
            <a:r>
              <a:rPr lang="en-US" altLang="ko-KR" dirty="0"/>
              <a:t>, </a:t>
            </a:r>
            <a:r>
              <a:rPr lang="ko-KR" altLang="en-US" dirty="0"/>
              <a:t>절차지향방식으로 동작을 기술</a:t>
            </a:r>
            <a:endParaRPr lang="en-US" altLang="ko-KR" dirty="0"/>
          </a:p>
          <a:p>
            <a:pPr lvl="1"/>
            <a:r>
              <a:rPr lang="ko-KR" altLang="en-US" dirty="0"/>
              <a:t>각각의 객체들은 메시지를 주고 받으며</a:t>
            </a:r>
            <a:r>
              <a:rPr lang="en-US" altLang="ko-KR" dirty="0"/>
              <a:t>, </a:t>
            </a:r>
            <a:r>
              <a:rPr lang="ko-KR" altLang="en-US" dirty="0"/>
              <a:t>데이터</a:t>
            </a:r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을 처리</a:t>
            </a:r>
            <a:endParaRPr lang="en-US" altLang="ko-KR" dirty="0"/>
          </a:p>
          <a:p>
            <a:r>
              <a:rPr lang="ko-KR" altLang="en-US" dirty="0"/>
              <a:t>클래스와 객체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설계도면과 구현된 제품 관계에 비유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붕어빵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기계와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붕어빵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객체를 생성하는 도구</a:t>
            </a:r>
            <a:r>
              <a:rPr lang="en-US" altLang="ko-KR" dirty="0"/>
              <a:t>, </a:t>
            </a:r>
            <a:r>
              <a:rPr lang="ko-KR" altLang="en-US" dirty="0"/>
              <a:t>사용자 정의 자료형</a:t>
            </a:r>
            <a:r>
              <a:rPr lang="en-US" altLang="ko-KR" dirty="0"/>
              <a:t>(type)</a:t>
            </a:r>
            <a:r>
              <a:rPr lang="ko-KR" altLang="en-US" dirty="0"/>
              <a:t>으로 기능</a:t>
            </a:r>
            <a:endParaRPr lang="en-US" altLang="ko-KR" dirty="0"/>
          </a:p>
          <a:p>
            <a:pPr lvl="1"/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/>
              <a:t>클래스로 만든 인스턴스</a:t>
            </a:r>
            <a:r>
              <a:rPr lang="en-US" altLang="ko-KR" dirty="0"/>
              <a:t>, </a:t>
            </a:r>
            <a:r>
              <a:rPr lang="ko-KR" altLang="en-US" dirty="0"/>
              <a:t>일종의 변수에 해당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5098046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2EC4C-4CF4-B135-C5FB-52A15FB7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82AFD-25F6-751F-B002-5D0675EA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A20F8-B05F-4CA5-1246-28CBE12E0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객체지향 프로그래밍의 특성</a:t>
            </a:r>
            <a:endParaRPr lang="en-US" altLang="ko-KR" dirty="0"/>
          </a:p>
          <a:p>
            <a:pPr lvl="1"/>
            <a:r>
              <a:rPr lang="ko-KR" altLang="en-US" dirty="0"/>
              <a:t>유연하고</a:t>
            </a:r>
            <a:r>
              <a:rPr lang="en-US" altLang="ko-KR" dirty="0"/>
              <a:t>,</a:t>
            </a:r>
            <a:r>
              <a:rPr lang="ko-KR" altLang="en-US" dirty="0"/>
              <a:t> 변경이 용이하며</a:t>
            </a:r>
            <a:r>
              <a:rPr lang="en-US" altLang="ko-KR" dirty="0"/>
              <a:t>, </a:t>
            </a:r>
            <a:r>
              <a:rPr lang="ko-KR" altLang="en-US" dirty="0"/>
              <a:t>재사용 가능</a:t>
            </a:r>
            <a:endParaRPr lang="en-US" altLang="ko-KR" dirty="0"/>
          </a:p>
          <a:p>
            <a:pPr lvl="1"/>
            <a:r>
              <a:rPr lang="ko-KR" altLang="en-US" dirty="0"/>
              <a:t>절차지향에 비해 현실세계를 더욱 더 잘 반영</a:t>
            </a:r>
            <a:endParaRPr lang="en-US" altLang="ko-KR" dirty="0"/>
          </a:p>
          <a:p>
            <a:pPr lvl="1"/>
            <a:r>
              <a:rPr lang="ko-KR" altLang="en-US" dirty="0"/>
              <a:t>협력 작업 용이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대형 프로젝트에 적합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설계에 많은 노력이 필요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E8DA9B-4E29-013B-B64A-841FF0E4DE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4CA118-7C03-24C7-5D50-8AFC9014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" y="3789040"/>
            <a:ext cx="3600400" cy="1948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79529D-E3C6-AD64-3118-85B02F91D673}"/>
              </a:ext>
            </a:extLst>
          </p:cNvPr>
          <p:cNvSpPr txBox="1"/>
          <p:nvPr/>
        </p:nvSpPr>
        <p:spPr>
          <a:xfrm>
            <a:off x="4291813" y="5751137"/>
            <a:ext cx="4705134" cy="3385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myCar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Car();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생성은 생성자를 이용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96A54D-2CC5-903A-C845-6C322A260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813" y="3805668"/>
            <a:ext cx="4566959" cy="18094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068348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클래스의 일반적인 정의와 객체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129F2950-F55F-456F-A898-201F320D8414}"/>
              </a:ext>
            </a:extLst>
          </p:cNvPr>
          <p:cNvSpPr/>
          <p:nvPr/>
        </p:nvSpPr>
        <p:spPr>
          <a:xfrm flipV="1">
            <a:off x="460182" y="1473453"/>
            <a:ext cx="4825604" cy="4979881"/>
          </a:xfrm>
          <a:prstGeom prst="foldedCorner">
            <a:avLst>
              <a:gd name="adj" fmla="val 3707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FFB023-9A66-4842-AA7B-C287EFAF84D4}"/>
              </a:ext>
            </a:extLst>
          </p:cNvPr>
          <p:cNvSpPr txBox="1"/>
          <p:nvPr/>
        </p:nvSpPr>
        <p:spPr>
          <a:xfrm>
            <a:off x="467544" y="1473455"/>
            <a:ext cx="481824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 선언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Cube {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: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내부에서만 사용할 멤버 선언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int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width, depth, height;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protected :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상속받은 클래스에서 접근 가능한 멤버 선언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: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클래스애서 접근 가능한 멤버 선언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Cube(int, int, int);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~Cube();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소멸자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int Volume();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메서드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동작에 필요한 소스코드 구현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Cube::Cube(int wd, int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 //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width = wd;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depth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height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Cube::~Cube() { //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소멸자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Cube::Volume(){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부피 계산 메서드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return width * depth * height;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0" name="사각형: 모서리가 접힌 도형 9">
            <a:extLst>
              <a:ext uri="{FF2B5EF4-FFF2-40B4-BE49-F238E27FC236}">
                <a16:creationId xmlns:a16="http://schemas.microsoft.com/office/drawing/2014/main" id="{7D4F5BE2-2ADD-4687-A847-14DE024F829A}"/>
              </a:ext>
            </a:extLst>
          </p:cNvPr>
          <p:cNvSpPr/>
          <p:nvPr/>
        </p:nvSpPr>
        <p:spPr>
          <a:xfrm flipV="1">
            <a:off x="5436096" y="1469940"/>
            <a:ext cx="3450090" cy="1815881"/>
          </a:xfrm>
          <a:prstGeom prst="foldedCorner">
            <a:avLst>
              <a:gd name="adj" fmla="val 3707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0BE551-D540-4F05-9D47-4FA3F6B19337}"/>
              </a:ext>
            </a:extLst>
          </p:cNvPr>
          <p:cNvSpPr txBox="1"/>
          <p:nvPr/>
        </p:nvSpPr>
        <p:spPr>
          <a:xfrm>
            <a:off x="5436096" y="1469944"/>
            <a:ext cx="34500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C++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주진입점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main() {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Cube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myCube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(7, 8, 9);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//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활용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int volume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myCube.Volume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C9163-337E-4A3C-A1F4-C71434E61CD1}"/>
              </a:ext>
            </a:extLst>
          </p:cNvPr>
          <p:cNvSpPr txBox="1"/>
          <p:nvPr/>
        </p:nvSpPr>
        <p:spPr>
          <a:xfrm>
            <a:off x="5582208" y="6223814"/>
            <a:ext cx="1893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정의와 활용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39329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7] </a:t>
            </a:r>
            <a:r>
              <a:rPr lang="ko-KR" altLang="en-US" dirty="0"/>
              <a:t>클래스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소스코드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BFC47-387C-4517-8124-ED6C9B48E3CF}"/>
              </a:ext>
            </a:extLst>
          </p:cNvPr>
          <p:cNvSpPr txBox="1"/>
          <p:nvPr/>
        </p:nvSpPr>
        <p:spPr>
          <a:xfrm>
            <a:off x="3784678" y="6320353"/>
            <a:ext cx="1893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이용 소스코드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7DD5A0-421F-4731-B2C3-DDEBDFF913DD}"/>
              </a:ext>
            </a:extLst>
          </p:cNvPr>
          <p:cNvSpPr txBox="1"/>
          <p:nvPr/>
        </p:nvSpPr>
        <p:spPr>
          <a:xfrm>
            <a:off x="1463250" y="5732287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_7_ClassApp.ino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0BFCED-4E83-4D0A-866C-096FB597E290}"/>
              </a:ext>
            </a:extLst>
          </p:cNvPr>
          <p:cNvSpPr txBox="1"/>
          <p:nvPr/>
        </p:nvSpPr>
        <p:spPr>
          <a:xfrm>
            <a:off x="5929551" y="6133584"/>
            <a:ext cx="1262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LedColtrol.h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8FD45B-9293-4AFF-B559-B52B1A8EF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08"/>
          <a:stretch/>
        </p:blipFill>
        <p:spPr>
          <a:xfrm>
            <a:off x="735986" y="1410212"/>
            <a:ext cx="3712723" cy="41459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3EC2E1-97F0-4371-A03C-FE2EB0F9A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02" y="1135797"/>
            <a:ext cx="3632408" cy="49661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4380834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123DC-5F15-4E0C-9CA4-6C65626C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#ifndef ~ #endif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9D82B-E738-448F-B03C-DF87299CA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ifndef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“if not defined”</a:t>
            </a:r>
            <a:r>
              <a:rPr lang="ko-KR" altLang="en-US" dirty="0">
                <a:sym typeface="Wingdings" panose="05000000000000000000" pitchFamily="2" charset="2"/>
              </a:rPr>
              <a:t>의 줄임말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헤더파일의 중복을 회피하기 위해 도입한 전처리기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A8302F-1ED4-42E1-B335-A906D3A003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CDBA7-EBFA-4883-A66F-FA121536B1A0}"/>
              </a:ext>
            </a:extLst>
          </p:cNvPr>
          <p:cNvSpPr txBox="1"/>
          <p:nvPr/>
        </p:nvSpPr>
        <p:spPr>
          <a:xfrm>
            <a:off x="1187624" y="2276872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point.h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496758-F183-42E5-8850-65D590FA9B75}"/>
              </a:ext>
            </a:extLst>
          </p:cNvPr>
          <p:cNvSpPr/>
          <p:nvPr/>
        </p:nvSpPr>
        <p:spPr>
          <a:xfrm>
            <a:off x="1187624" y="2636912"/>
            <a:ext cx="2376264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정의구문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FBCBB-D49A-4A5F-9AA9-F6E41ADD260B}"/>
              </a:ext>
            </a:extLst>
          </p:cNvPr>
          <p:cNvSpPr txBox="1"/>
          <p:nvPr/>
        </p:nvSpPr>
        <p:spPr>
          <a:xfrm>
            <a:off x="1183614" y="4075622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pointOp.h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7CD56D-81F8-45B0-8DA1-4924D7A778BF}"/>
              </a:ext>
            </a:extLst>
          </p:cNvPr>
          <p:cNvSpPr/>
          <p:nvPr/>
        </p:nvSpPr>
        <p:spPr>
          <a:xfrm>
            <a:off x="1183614" y="4435662"/>
            <a:ext cx="2376264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point.h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추가정의구문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7C974-75DB-41C0-9A1D-B6023A806EE8}"/>
              </a:ext>
            </a:extLst>
          </p:cNvPr>
          <p:cNvSpPr txBox="1"/>
          <p:nvPr/>
        </p:nvSpPr>
        <p:spPr>
          <a:xfrm>
            <a:off x="5580112" y="3355890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main.c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DFC9F4-5021-4A0E-8C76-B79AD25B0D03}"/>
              </a:ext>
            </a:extLst>
          </p:cNvPr>
          <p:cNvSpPr/>
          <p:nvPr/>
        </p:nvSpPr>
        <p:spPr>
          <a:xfrm>
            <a:off x="5580112" y="3715929"/>
            <a:ext cx="2376264" cy="17998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 “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point.h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 “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pointOp.h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실행구문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main(){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530E97-346B-4772-A6C0-A1B8260A89C7}"/>
              </a:ext>
            </a:extLst>
          </p:cNvPr>
          <p:cNvCxnSpPr>
            <a:cxnSpLocks/>
          </p:cNvCxnSpPr>
          <p:nvPr/>
        </p:nvCxnSpPr>
        <p:spPr>
          <a:xfrm>
            <a:off x="2497993" y="3308896"/>
            <a:ext cx="3062202" cy="573783"/>
          </a:xfrm>
          <a:prstGeom prst="straightConnector1">
            <a:avLst/>
          </a:prstGeom>
          <a:ln w="190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60F34A-967B-4596-906C-F108001127D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371746" y="3334056"/>
            <a:ext cx="126247" cy="1101606"/>
          </a:xfrm>
          <a:prstGeom prst="straightConnector1">
            <a:avLst/>
          </a:prstGeom>
          <a:ln w="190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91D7B9E-BC27-4448-B94B-690D8B03F222}"/>
              </a:ext>
            </a:extLst>
          </p:cNvPr>
          <p:cNvCxnSpPr>
            <a:cxnSpLocks/>
          </p:cNvCxnSpPr>
          <p:nvPr/>
        </p:nvCxnSpPr>
        <p:spPr>
          <a:xfrm flipV="1">
            <a:off x="3583805" y="4149080"/>
            <a:ext cx="1996307" cy="743645"/>
          </a:xfrm>
          <a:prstGeom prst="straightConnector1">
            <a:avLst/>
          </a:prstGeom>
          <a:ln w="190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575B9-F8FB-4ABD-BCA5-3628997CC731}"/>
              </a:ext>
            </a:extLst>
          </p:cNvPr>
          <p:cNvSpPr txBox="1"/>
          <p:nvPr/>
        </p:nvSpPr>
        <p:spPr>
          <a:xfrm>
            <a:off x="1075690" y="5663911"/>
            <a:ext cx="6992620" cy="73866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altLang="ko-KR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main.c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보면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직접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altLang="ko-KR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point.h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include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하고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“</a:t>
            </a:r>
            <a:r>
              <a:rPr lang="en-US" altLang="ko-KR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pointOp.h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include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하기도 함</a:t>
            </a:r>
            <a:endParaRPr lang="en-US" altLang="ko-KR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altLang="ko-KR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pointOp.h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altLang="ko-KR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point.h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include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함으로써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altLang="ko-KR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main.c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altLang="ko-KR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point.h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두번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include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하게 됨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발생</a:t>
            </a:r>
          </a:p>
        </p:txBody>
      </p:sp>
    </p:spTree>
    <p:extLst>
      <p:ext uri="{BB962C8B-B14F-4D97-AF65-F5344CB8AC3E}">
        <p14:creationId xmlns:p14="http://schemas.microsoft.com/office/powerpoint/2010/main" val="3833853606"/>
      </p:ext>
    </p:extLst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7] </a:t>
            </a:r>
            <a:r>
              <a:rPr lang="ko-KR" altLang="en-US" dirty="0"/>
              <a:t>클래스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소스코드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BFC47-387C-4517-8124-ED6C9B48E3CF}"/>
              </a:ext>
            </a:extLst>
          </p:cNvPr>
          <p:cNvSpPr txBox="1"/>
          <p:nvPr/>
        </p:nvSpPr>
        <p:spPr>
          <a:xfrm>
            <a:off x="3557052" y="6248345"/>
            <a:ext cx="234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이용 소스코드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계속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0BFCED-4E83-4D0A-866C-096FB597E290}"/>
              </a:ext>
            </a:extLst>
          </p:cNvPr>
          <p:cNvSpPr txBox="1"/>
          <p:nvPr/>
        </p:nvSpPr>
        <p:spPr>
          <a:xfrm>
            <a:off x="3866807" y="6021288"/>
            <a:ext cx="1410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LedColtrol.cpp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EBF439-9F5E-4C9B-9E69-B0F473102BDF}"/>
              </a:ext>
            </a:extLst>
          </p:cNvPr>
          <p:cNvGrpSpPr/>
          <p:nvPr/>
        </p:nvGrpSpPr>
        <p:grpSpPr>
          <a:xfrm>
            <a:off x="85725" y="1431176"/>
            <a:ext cx="8982076" cy="4573443"/>
            <a:chOff x="107950" y="1445784"/>
            <a:chExt cx="10050945" cy="50602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131450-D85E-48BB-97C7-DF28BD390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50" y="1445784"/>
              <a:ext cx="5140731" cy="505348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2B9C490-46AF-45E0-B16E-B2D2EC56C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44"/>
            <a:stretch/>
          </p:blipFill>
          <p:spPr>
            <a:xfrm>
              <a:off x="5277194" y="1452533"/>
              <a:ext cx="4881701" cy="505348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97963722"/>
      </p:ext>
    </p:extLst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E5834-F8B5-A4DF-BBE7-83025A2A9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6333B-3141-AB97-7D53-D317D414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7] </a:t>
            </a:r>
            <a:r>
              <a:rPr lang="ko-KR" altLang="en-US" dirty="0"/>
              <a:t>클래스 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A1244-EBF4-4DAE-0062-52252E3A5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실행결과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64E255-7767-74F7-A48A-D7B4463963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5BADF6-4F2E-6FBC-3E8D-B698FB8E9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988840"/>
            <a:ext cx="3228571" cy="31333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KakaoTalk_20250312_201641838">
            <a:hlinkClick r:id="" action="ppaction://media"/>
            <a:extLst>
              <a:ext uri="{FF2B5EF4-FFF2-40B4-BE49-F238E27FC236}">
                <a16:creationId xmlns:a16="http://schemas.microsoft.com/office/drawing/2014/main" id="{5B7645B6-7E70-F3B7-64F8-CFAFEAF483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5158380" y="990519"/>
            <a:ext cx="2581647" cy="45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8660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8C69D1-562B-4BA3-B970-F557F7173233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4643438"/>
            <a:ext cx="38925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본 강좌를 성공적으로 이수하면 학생들은</a:t>
            </a:r>
            <a:r>
              <a:rPr lang="ko-KR" altLang="en-US" sz="2800" dirty="0"/>
              <a:t> </a:t>
            </a:r>
          </a:p>
          <a:p>
            <a:pPr lvl="1" eaLnBrk="1" hangingPunct="1">
              <a:defRPr/>
            </a:pPr>
            <a:r>
              <a:rPr lang="ko-KR" altLang="en-US" dirty="0"/>
              <a:t>프로그래밍의</a:t>
            </a:r>
            <a:r>
              <a:rPr lang="en-US" altLang="ko-KR" dirty="0"/>
              <a:t> </a:t>
            </a:r>
            <a:r>
              <a:rPr lang="ko-KR" altLang="en-US" dirty="0"/>
              <a:t>중요성에 대해 설명할 수 있다</a:t>
            </a:r>
            <a:r>
              <a:rPr lang="en-US" altLang="ko-KR" dirty="0"/>
              <a:t>.</a:t>
            </a:r>
          </a:p>
          <a:p>
            <a:pPr lvl="1" eaLnBrk="1" hangingPunct="1">
              <a:defRPr/>
            </a:pPr>
            <a:r>
              <a:rPr lang="ko-KR" altLang="en-US" dirty="0"/>
              <a:t>스케치 프로그램의 기본구조에 설명할 수 있다</a:t>
            </a:r>
            <a:r>
              <a:rPr lang="en-US" altLang="ko-KR" dirty="0"/>
              <a:t>.</a:t>
            </a:r>
          </a:p>
          <a:p>
            <a:pPr lvl="1" eaLnBrk="1" hangingPunct="1">
              <a:defRPr/>
            </a:pPr>
            <a:r>
              <a:rPr lang="ko-KR" altLang="en-US" dirty="0"/>
              <a:t>스케치 프로그램의 작성에 요구되는 </a:t>
            </a:r>
            <a:r>
              <a:rPr lang="en-US" altLang="ko-KR" dirty="0"/>
              <a:t>C++ </a:t>
            </a:r>
            <a:r>
              <a:rPr lang="ko-KR" altLang="en-US" dirty="0"/>
              <a:t>언어의 문법을 활용할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</a:t>
            </a:r>
            <a:r>
              <a:rPr lang="en-US" altLang="ko-KR" dirty="0"/>
              <a:t> </a:t>
            </a:r>
            <a:r>
              <a:rPr lang="ko-KR" altLang="en-US" dirty="0"/>
              <a:t>수학함수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수학함수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math.h</a:t>
            </a:r>
            <a:r>
              <a:rPr lang="en-US" altLang="ko-KR" dirty="0"/>
              <a:t>&gt; </a:t>
            </a:r>
            <a:r>
              <a:rPr lang="ko-KR" altLang="en-US" dirty="0"/>
              <a:t>라이브러리에 기술되어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627A5A5B-0CE7-4D41-86D9-29BB11A49D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1275576"/>
                  </p:ext>
                </p:extLst>
              </p:nvPr>
            </p:nvGraphicFramePr>
            <p:xfrm>
              <a:off x="287524" y="2004938"/>
              <a:ext cx="8568952" cy="4054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92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1972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1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함수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내용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abs(x)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절대값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" panose="05000000000000000000" pitchFamily="2" charset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constrain(x, min, max)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일정 범위로 숫자 값 제한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min(x, y) / max(x, y)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최소값 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 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최대값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pow(x, y)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x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의 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y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제곱 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ko-KR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sym typeface="Wingdings" panose="05000000000000000000" pitchFamily="2" charset="2"/>
                                    </a:rPr>
                                    <m:t>𝒚</m:t>
                                  </m:r>
                                </m:sup>
                              </m:sSup>
                            </m:oMath>
                          </a14:m>
                          <a:endParaRPr lang="ko-KR" altLang="en-US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1623123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sqrt(x)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x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의 제곱근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7716974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floor(x) / ceil(x)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절삭 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 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6919885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sin(x), cos(x), tan(x)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삼각함수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4271943"/>
                      </a:ext>
                    </a:extLst>
                  </a:tr>
                  <a:tr h="965345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random(max)</a:t>
                          </a:r>
                        </a:p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random(min, max)</a:t>
                          </a:r>
                        </a:p>
                        <a:p>
                          <a:pPr latinLnBrk="1"/>
                          <a:r>
                            <a:rPr lang="en-US" altLang="ko-KR" sz="1800" b="1" dirty="0" err="1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randomSeed</a:t>
                          </a:r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(seed)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난수 발생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8328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627A5A5B-0CE7-4D41-86D9-29BB11A49D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1275576"/>
                  </p:ext>
                </p:extLst>
              </p:nvPr>
            </p:nvGraphicFramePr>
            <p:xfrm>
              <a:off x="287524" y="2004938"/>
              <a:ext cx="8568952" cy="4054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92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1972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1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함수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내용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abs(x)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절대값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" panose="05000000000000000000" pitchFamily="2" charset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constrain(x, min, max)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일정 범위로 숫자 값 제한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min(x, y) / max(x, y)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최소값 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 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최대값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pow(x, y)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5188" t="-407937" r="-110" b="-5730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623123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sqrt(x)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x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의 제곱근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7716974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floor(x) / ceil(x)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절삭 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 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6919885"/>
                      </a:ext>
                    </a:extLst>
                  </a:tr>
                  <a:tr h="38613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sin(x), cos(x), tan(x)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삼각함수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4271943"/>
                      </a:ext>
                    </a:extLst>
                  </a:tr>
                  <a:tr h="965345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random(max)</a:t>
                          </a:r>
                        </a:p>
                        <a:p>
                          <a:pPr latinLnBrk="1"/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random(min, max)</a:t>
                          </a:r>
                        </a:p>
                        <a:p>
                          <a:pPr latinLnBrk="1"/>
                          <a:r>
                            <a:rPr lang="en-US" altLang="ko-KR" sz="1800" b="1" dirty="0" err="1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randomSeed</a:t>
                          </a:r>
                          <a:r>
                            <a:rPr lang="en-US" altLang="ko-KR" sz="1800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(seed)</a:t>
                          </a:r>
                          <a:endParaRPr lang="ko-KR" altLang="en-US" sz="1800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난수 발생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8328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36987117"/>
      </p:ext>
    </p:extLst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DE0C-2DF5-AF69-DE30-B80341C80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3D18F-20E0-52AF-D283-ADCB0C9D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ED2CA-FE2D-5F57-48EA-9696B17D6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ko-KR" altLang="en-US" dirty="0"/>
              <a:t>알아야 할 용어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ko-KR" altLang="en-US" dirty="0"/>
              <a:t>고급언어</a:t>
            </a:r>
            <a:r>
              <a:rPr lang="en-US" altLang="ko-KR" dirty="0"/>
              <a:t>(high level language)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setup() { }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loop() { }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pinMode(pin, mode);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digitalWrite(pin, value);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digitalRead(pin);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delay(</a:t>
            </a:r>
            <a:r>
              <a:rPr lang="en-US" altLang="ko-KR" dirty="0" err="1"/>
              <a:t>ms</a:t>
            </a:r>
            <a:r>
              <a:rPr lang="en-US" altLang="ko-KR" dirty="0"/>
              <a:t>);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변수</a:t>
            </a:r>
            <a:r>
              <a:rPr lang="en-US" altLang="ko-KR" dirty="0"/>
              <a:t>(variable)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자료형</a:t>
            </a:r>
            <a:r>
              <a:rPr lang="en-US" altLang="ko-KR" dirty="0"/>
              <a:t>(data type)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주석</a:t>
            </a:r>
            <a:r>
              <a:rPr lang="en-US" altLang="ko-KR" dirty="0"/>
              <a:t>(</a:t>
            </a:r>
            <a:r>
              <a:rPr lang="en-US" altLang="ko-KR" dirty="0" err="1"/>
              <a:t>commnet</a:t>
            </a:r>
            <a:r>
              <a:rPr lang="en-US" altLang="ko-KR" dirty="0"/>
              <a:t>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연산자</a:t>
            </a:r>
            <a:r>
              <a:rPr lang="en-US" altLang="ko-KR" dirty="0"/>
              <a:t>(operator)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if(condition) { 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9299F-F984-939E-7871-9803B494A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8C80B9-CD3A-831F-8836-54C5956992C3}"/>
              </a:ext>
            </a:extLst>
          </p:cNvPr>
          <p:cNvSpPr txBox="1">
            <a:spLocks/>
          </p:cNvSpPr>
          <p:nvPr/>
        </p:nvSpPr>
        <p:spPr bwMode="auto">
          <a:xfrm>
            <a:off x="4355976" y="1484784"/>
            <a:ext cx="4788023" cy="502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 pitchFamily="2" charset="2"/>
              <a:buChar char="v"/>
              <a:defRPr kumimoji="1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48000" indent="-216000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kumimoji="1" sz="20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008000" indent="-228600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kumimoji="1"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 sz="18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 sz="18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>
                <a:solidFill>
                  <a:srgbClr val="5F5F5F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>
                <a:solidFill>
                  <a:srgbClr val="5F5F5F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>
                <a:solidFill>
                  <a:srgbClr val="5F5F5F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>
                <a:solidFill>
                  <a:srgbClr val="5F5F5F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14000"/>
              </a:lnSpc>
            </a:pPr>
            <a:r>
              <a:rPr lang="en-US" altLang="ko-KR" kern="0" dirty="0"/>
              <a:t>switch (condition) {</a:t>
            </a:r>
          </a:p>
          <a:p>
            <a:pPr marL="432000" lvl="1" indent="0">
              <a:lnSpc>
                <a:spcPct val="114000"/>
              </a:lnSpc>
              <a:buNone/>
            </a:pPr>
            <a:r>
              <a:rPr lang="en-US" altLang="ko-KR" kern="0" dirty="0"/>
              <a:t>   case value : …;</a:t>
            </a:r>
          </a:p>
          <a:p>
            <a:pPr marL="432000" lvl="1" indent="0">
              <a:lnSpc>
                <a:spcPct val="114000"/>
              </a:lnSpc>
              <a:buNone/>
            </a:pPr>
            <a:r>
              <a:rPr lang="en-US" altLang="ko-KR" kern="0" dirty="0"/>
              <a:t>   default : …;</a:t>
            </a:r>
          </a:p>
          <a:p>
            <a:pPr marL="432000" lvl="1" indent="0">
              <a:lnSpc>
                <a:spcPct val="114000"/>
              </a:lnSpc>
              <a:buNone/>
            </a:pPr>
            <a:r>
              <a:rPr lang="en-US" altLang="ko-KR" kern="0" dirty="0"/>
              <a:t>   }</a:t>
            </a:r>
          </a:p>
          <a:p>
            <a:pPr lvl="1">
              <a:lnSpc>
                <a:spcPct val="114000"/>
              </a:lnSpc>
            </a:pPr>
            <a:r>
              <a:rPr lang="en-US" altLang="ko-KR" kern="0" dirty="0"/>
              <a:t>for() {  }</a:t>
            </a:r>
          </a:p>
          <a:p>
            <a:pPr lvl="1">
              <a:lnSpc>
                <a:spcPct val="114000"/>
              </a:lnSpc>
            </a:pPr>
            <a:r>
              <a:rPr lang="en-US" altLang="ko-KR" kern="0" dirty="0"/>
              <a:t>while() { }</a:t>
            </a:r>
          </a:p>
          <a:p>
            <a:pPr lvl="1">
              <a:lnSpc>
                <a:spcPct val="114000"/>
              </a:lnSpc>
            </a:pPr>
            <a:r>
              <a:rPr lang="ko-KR" altLang="en-US" kern="0" dirty="0"/>
              <a:t>배열</a:t>
            </a:r>
            <a:r>
              <a:rPr lang="en-US" altLang="ko-KR" kern="0" dirty="0"/>
              <a:t>(array)</a:t>
            </a:r>
          </a:p>
          <a:p>
            <a:pPr lvl="1">
              <a:lnSpc>
                <a:spcPct val="114000"/>
              </a:lnSpc>
            </a:pPr>
            <a:r>
              <a:rPr lang="ko-KR" altLang="en-US" kern="0" dirty="0"/>
              <a:t>함수</a:t>
            </a:r>
            <a:r>
              <a:rPr lang="en-US" altLang="ko-KR" kern="0" dirty="0"/>
              <a:t>(function)</a:t>
            </a:r>
          </a:p>
          <a:p>
            <a:pPr lvl="1">
              <a:lnSpc>
                <a:spcPct val="114000"/>
              </a:lnSpc>
            </a:pPr>
            <a:r>
              <a:rPr lang="en-US" altLang="ko-KR" kern="0" dirty="0"/>
              <a:t>#define</a:t>
            </a:r>
          </a:p>
          <a:p>
            <a:pPr lvl="1">
              <a:lnSpc>
                <a:spcPct val="114000"/>
              </a:lnSpc>
            </a:pPr>
            <a:r>
              <a:rPr lang="en-US" altLang="ko-KR" kern="0" dirty="0"/>
              <a:t>#include</a:t>
            </a:r>
          </a:p>
          <a:p>
            <a:pPr lvl="1">
              <a:lnSpc>
                <a:spcPct val="114000"/>
              </a:lnSpc>
            </a:pPr>
            <a:r>
              <a:rPr lang="ko-KR" altLang="en-US" kern="0" dirty="0"/>
              <a:t>객체지향</a:t>
            </a:r>
            <a:r>
              <a:rPr lang="en-US" altLang="ko-KR" kern="0" dirty="0"/>
              <a:t> </a:t>
            </a:r>
            <a:r>
              <a:rPr lang="ko-KR" altLang="en-US" kern="0" dirty="0"/>
              <a:t>프로그래밍</a:t>
            </a:r>
            <a:r>
              <a:rPr lang="en-US" altLang="ko-KR" kern="0" dirty="0"/>
              <a:t>(OOP)</a:t>
            </a:r>
          </a:p>
          <a:p>
            <a:pPr lvl="1">
              <a:lnSpc>
                <a:spcPct val="114000"/>
              </a:lnSpc>
            </a:pPr>
            <a:r>
              <a:rPr lang="en-US" altLang="ko-KR" kern="0" dirty="0"/>
              <a:t>Class</a:t>
            </a:r>
            <a:r>
              <a:rPr lang="ko-KR" altLang="en-US" kern="0" dirty="0"/>
              <a:t>와 </a:t>
            </a:r>
            <a:r>
              <a:rPr lang="en-US" altLang="ko-KR" kern="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187612411"/>
      </p:ext>
    </p:extLst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도전과제</a:t>
            </a:r>
            <a:r>
              <a:rPr lang="en-US" altLang="ko-KR" dirty="0"/>
              <a:t>] LED </a:t>
            </a:r>
            <a:r>
              <a:rPr lang="ko-KR" altLang="en-US" dirty="0"/>
              <a:t>동시 점멸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클래스에</a:t>
            </a:r>
            <a:r>
              <a:rPr lang="en-US" altLang="ko-KR" dirty="0"/>
              <a:t> </a:t>
            </a:r>
            <a:r>
              <a:rPr lang="ko-KR" altLang="en-US" dirty="0"/>
              <a:t>메서드를 추가하여 모든 </a:t>
            </a:r>
            <a:r>
              <a:rPr lang="en-US" altLang="ko-KR" dirty="0"/>
              <a:t>LED</a:t>
            </a:r>
            <a:r>
              <a:rPr lang="ko-KR" altLang="en-US" dirty="0"/>
              <a:t>가 동시에 점멸하는 프로그램을 </a:t>
            </a:r>
            <a:r>
              <a:rPr lang="ko-KR" altLang="en-US" dirty="0" err="1"/>
              <a:t>구현하시오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“_07_ClassApp.iso” </a:t>
            </a:r>
            <a:r>
              <a:rPr lang="ko-KR" altLang="en-US" dirty="0"/>
              <a:t>프로그램을 </a:t>
            </a:r>
            <a:r>
              <a:rPr lang="en-US" altLang="ko-KR" dirty="0"/>
              <a:t>“</a:t>
            </a:r>
            <a:r>
              <a:rPr lang="ko-KR" altLang="en-US" dirty="0"/>
              <a:t>다른 이름으로 저장</a:t>
            </a:r>
            <a:r>
              <a:rPr lang="en-US" altLang="ko-KR" dirty="0"/>
              <a:t>”</a:t>
            </a:r>
          </a:p>
          <a:p>
            <a:pPr lvl="2"/>
            <a:r>
              <a:rPr lang="ko-KR" altLang="en-US" dirty="0"/>
              <a:t>파일이름 </a:t>
            </a:r>
            <a:r>
              <a:rPr lang="en-US" altLang="ko-KR" dirty="0">
                <a:sym typeface="Wingdings" panose="05000000000000000000" pitchFamily="2" charset="2"/>
              </a:rPr>
              <a:t> “_08_BlinkConcurrently”</a:t>
            </a:r>
            <a:endParaRPr lang="en-US" altLang="ko-KR" dirty="0"/>
          </a:p>
          <a:p>
            <a:pPr lvl="1"/>
            <a:r>
              <a:rPr lang="en-US" altLang="ko-KR" dirty="0" err="1"/>
              <a:t>LedControl.h</a:t>
            </a:r>
            <a:r>
              <a:rPr lang="ko-KR" altLang="en-US" dirty="0"/>
              <a:t>에 </a:t>
            </a:r>
            <a:r>
              <a:rPr lang="en-US" altLang="ko-KR" dirty="0"/>
              <a:t>LED</a:t>
            </a:r>
            <a:r>
              <a:rPr lang="ko-KR" altLang="en-US" dirty="0"/>
              <a:t> 동시 점멸 </a:t>
            </a:r>
            <a:r>
              <a:rPr lang="en-US" altLang="ko-KR" dirty="0"/>
              <a:t>public </a:t>
            </a:r>
            <a:r>
              <a:rPr lang="ko-KR" altLang="en-US" dirty="0"/>
              <a:t>메서드</a:t>
            </a:r>
            <a:r>
              <a:rPr lang="en-US" altLang="ko-KR" dirty="0"/>
              <a:t>(</a:t>
            </a:r>
            <a:r>
              <a:rPr lang="en-US" altLang="ko-KR" dirty="0" err="1"/>
              <a:t>LedOnOff</a:t>
            </a:r>
            <a:r>
              <a:rPr lang="en-US" altLang="ko-KR" dirty="0"/>
              <a:t>())</a:t>
            </a:r>
            <a:r>
              <a:rPr lang="ko-KR" altLang="en-US" dirty="0"/>
              <a:t> 정의 추가</a:t>
            </a:r>
            <a:endParaRPr lang="en-US" altLang="ko-KR" dirty="0"/>
          </a:p>
          <a:p>
            <a:pPr lvl="1"/>
            <a:r>
              <a:rPr lang="en-US" altLang="ko-KR" dirty="0"/>
              <a:t>LedControl.cpp</a:t>
            </a:r>
            <a:r>
              <a:rPr lang="ko-KR" altLang="en-US" dirty="0"/>
              <a:t>에 </a:t>
            </a:r>
            <a:r>
              <a:rPr lang="en-US" altLang="ko-KR" dirty="0"/>
              <a:t>LED </a:t>
            </a:r>
            <a:r>
              <a:rPr lang="ko-KR" altLang="en-US" dirty="0"/>
              <a:t>동시 점멸 기능 추가</a:t>
            </a:r>
            <a:endParaRPr lang="en-US" altLang="ko-KR" dirty="0"/>
          </a:p>
          <a:p>
            <a:pPr lvl="1"/>
            <a:r>
              <a:rPr lang="en-US" altLang="ko-KR" dirty="0"/>
              <a:t>iso </a:t>
            </a:r>
            <a:r>
              <a:rPr lang="ko-KR" altLang="en-US" dirty="0"/>
              <a:t>파일에 동시 점멸 메서드 호출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1B1D1-68D8-468C-AF30-87153A75602B}"/>
              </a:ext>
            </a:extLst>
          </p:cNvPr>
          <p:cNvSpPr txBox="1"/>
          <p:nvPr/>
        </p:nvSpPr>
        <p:spPr>
          <a:xfrm>
            <a:off x="3620281" y="6309320"/>
            <a:ext cx="1750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&lt;LED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동시 점멸 동작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KakaoTalk_20250312_202319263">
            <a:hlinkClick r:id="" action="ppaction://media"/>
            <a:extLst>
              <a:ext uri="{FF2B5EF4-FFF2-40B4-BE49-F238E27FC236}">
                <a16:creationId xmlns:a16="http://schemas.microsoft.com/office/drawing/2014/main" id="{7F47EC42-5D10-522D-395F-4FA4A012C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5776" y="4044384"/>
            <a:ext cx="4032448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0099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프로그래밍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스케치 프로그램의 기본 구조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변수와 자료형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연산자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 err="1"/>
              <a:t>조건문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 err="1"/>
              <a:t>반복문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배열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함수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헤더파일과 구현파일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객체지향프로그래밍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A63119-A075-4A06-B8B9-191AF54DF5F5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pic>
        <p:nvPicPr>
          <p:cNvPr id="5" name="Picture 4" descr="PE01460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5" y="2830822"/>
            <a:ext cx="2611016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28788"/>
      </p:ext>
    </p:extLst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 응답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No question, no learning !!!</a:t>
            </a:r>
          </a:p>
          <a:p>
            <a:pPr eaLnBrk="1" hangingPunct="1">
              <a:defRPr/>
            </a:pPr>
            <a:r>
              <a:rPr lang="en-US" altLang="ko-KR" dirty="0"/>
              <a:t>No dumb question !!!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here to be interrupted.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an interrupt-driven professor.</a:t>
            </a:r>
          </a:p>
          <a:p>
            <a:pPr eaLnBrk="1" hangingPunct="1">
              <a:defRPr/>
            </a:pPr>
            <a:r>
              <a:rPr lang="en-US" altLang="ko-KR" dirty="0"/>
              <a:t>I teach less, students learn more.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A63119-A075-4A06-B8B9-191AF54DF5F5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3384337"/>
            <a:ext cx="3292997" cy="290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055139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프로그래밍의 중요성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  <a:r>
              <a:rPr lang="en-US" altLang="ko-KR" dirty="0"/>
              <a:t>(Programming) </a:t>
            </a:r>
            <a:r>
              <a:rPr lang="ko-KR" altLang="en-US" dirty="0"/>
              <a:t>또는 코딩</a:t>
            </a:r>
            <a:r>
              <a:rPr lang="en-US" altLang="ko-KR" dirty="0"/>
              <a:t>(Coding)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이상의 알고리즘을 특정 프로그래밍 언어를 이용하여 구체적인 컴퓨터 프로그램으로 구현하는 기술</a:t>
            </a:r>
            <a:endParaRPr lang="en-US" altLang="ko-KR" dirty="0"/>
          </a:p>
          <a:p>
            <a:pPr lvl="1"/>
            <a:r>
              <a:rPr lang="ko-KR" altLang="en-US" dirty="0"/>
              <a:t>비슷한 개념의 소프트웨어는</a:t>
            </a:r>
            <a:r>
              <a:rPr lang="en-US" altLang="ko-KR" dirty="0"/>
              <a:t> </a:t>
            </a:r>
            <a:r>
              <a:rPr lang="ko-KR" altLang="en-US" dirty="0"/>
              <a:t>컴퓨터 프로그램과 필요한 데이터를 총괄하는 용어</a:t>
            </a:r>
            <a:endParaRPr lang="en-US" altLang="ko-KR" dirty="0"/>
          </a:p>
          <a:p>
            <a:pPr lvl="1"/>
            <a:r>
              <a:rPr lang="ko-KR" altLang="en-US" dirty="0"/>
              <a:t>컴퓨터에서 필요한 알고리즘을 구현하기 위해서는 컴퓨터적 사고</a:t>
            </a:r>
            <a:r>
              <a:rPr lang="en-US" altLang="ko-KR" dirty="0"/>
              <a:t>(</a:t>
            </a:r>
            <a:r>
              <a:rPr lang="ko-KR" altLang="en-US" dirty="0"/>
              <a:t>컴퓨팅사고</a:t>
            </a:r>
            <a:r>
              <a:rPr lang="en-US" altLang="ko-KR" dirty="0"/>
              <a:t>, Computational Thinking)</a:t>
            </a:r>
            <a:r>
              <a:rPr lang="ko-KR" altLang="en-US" dirty="0"/>
              <a:t>가 중요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88C98B-43C1-419A-AF8B-B5BF1F029F46}"/>
              </a:ext>
            </a:extLst>
          </p:cNvPr>
          <p:cNvGrpSpPr/>
          <p:nvPr/>
        </p:nvGrpSpPr>
        <p:grpSpPr>
          <a:xfrm>
            <a:off x="2144505" y="4038830"/>
            <a:ext cx="4877213" cy="1838095"/>
            <a:chOff x="1691680" y="4036850"/>
            <a:chExt cx="4877213" cy="183809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9D64D70-6416-47D0-89A7-F16059BA4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49845" y="4036850"/>
              <a:ext cx="2019048" cy="18380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2ECAE7-B608-47D0-83C7-5E4CA48B793A}"/>
                </a:ext>
              </a:extLst>
            </p:cNvPr>
            <p:cNvSpPr txBox="1"/>
            <p:nvPr/>
          </p:nvSpPr>
          <p:spPr>
            <a:xfrm>
              <a:off x="1691680" y="5228614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Eras Bold ITC" panose="020B0907030504020204" pitchFamily="34" charset="0"/>
                </a:rPr>
                <a:t>What</a:t>
              </a:r>
              <a:r>
                <a:rPr lang="ko-KR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Eras Bold ITC" panose="020B0907030504020204" pitchFamily="34" charset="0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Eras Bold ITC" panose="020B0907030504020204" pitchFamily="34" charset="0"/>
                </a:rPr>
                <a:t>is</a:t>
              </a:r>
            </a:p>
            <a:p>
              <a:r>
                <a:rPr lang="en-US" altLang="ko-KR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Eras Bold ITC" panose="020B0907030504020204" pitchFamily="34" charset="0"/>
                </a:rPr>
                <a:t>Computational Thinking?</a:t>
              </a:r>
              <a:endPara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ras Bold ITC" panose="020B0907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7F0E68-4DAE-486D-9C2B-A5F8334B00B4}"/>
              </a:ext>
            </a:extLst>
          </p:cNvPr>
          <p:cNvSpPr txBox="1"/>
          <p:nvPr/>
        </p:nvSpPr>
        <p:spPr>
          <a:xfrm>
            <a:off x="3004906" y="6201996"/>
            <a:ext cx="313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컴퓨팅 사고는 최근 매우 강조되고 있음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787939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프로그래밍의 중요성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ko-KR" altLang="en-US" dirty="0"/>
              <a:t>프로그래밍 언어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ko-KR" altLang="en-US" dirty="0"/>
              <a:t>사람과 디바이스</a:t>
            </a:r>
            <a:r>
              <a:rPr lang="en-US" altLang="ko-KR" dirty="0"/>
              <a:t>(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가 의사소통을 하게 해 주는 언어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2">
              <a:lnSpc>
                <a:spcPct val="114000"/>
              </a:lnSpc>
            </a:pPr>
            <a:r>
              <a:rPr lang="ko-KR" altLang="en-US" dirty="0"/>
              <a:t>저급언어</a:t>
            </a:r>
            <a:r>
              <a:rPr lang="en-US" altLang="ko-KR" dirty="0"/>
              <a:t>(</a:t>
            </a:r>
            <a:r>
              <a:rPr lang="ko-KR" altLang="en-US" dirty="0"/>
              <a:t>기계중심의 언어</a:t>
            </a:r>
            <a:r>
              <a:rPr lang="en-US" altLang="ko-KR" dirty="0"/>
              <a:t>) : </a:t>
            </a:r>
            <a:r>
              <a:rPr lang="ko-KR" altLang="en-US" dirty="0"/>
              <a:t>기계어</a:t>
            </a:r>
            <a:r>
              <a:rPr lang="en-US" altLang="ko-KR" dirty="0"/>
              <a:t>, </a:t>
            </a:r>
            <a:r>
              <a:rPr lang="ko-KR" altLang="en-US" dirty="0"/>
              <a:t>어셈블리어</a:t>
            </a:r>
            <a:endParaRPr lang="en-US" altLang="ko-KR" dirty="0"/>
          </a:p>
          <a:p>
            <a:pPr lvl="2">
              <a:lnSpc>
                <a:spcPct val="114000"/>
              </a:lnSpc>
            </a:pPr>
            <a:r>
              <a:rPr lang="ko-KR" altLang="en-US" dirty="0"/>
              <a:t>고급언어</a:t>
            </a:r>
            <a:r>
              <a:rPr lang="en-US" altLang="ko-KR" dirty="0"/>
              <a:t>(</a:t>
            </a:r>
            <a:r>
              <a:rPr lang="ko-KR" altLang="en-US" dirty="0"/>
              <a:t>사람중심의 언어</a:t>
            </a:r>
            <a:r>
              <a:rPr lang="en-US" altLang="ko-KR" dirty="0"/>
              <a:t>) : C, C++, Java, C# </a:t>
            </a:r>
            <a:r>
              <a:rPr lang="ko-KR" altLang="en-US" dirty="0"/>
              <a:t>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컴파일</a:t>
            </a:r>
            <a:r>
              <a:rPr lang="en-US" altLang="ko-KR" dirty="0">
                <a:sym typeface="Wingdings" panose="05000000000000000000" pitchFamily="2" charset="2"/>
              </a:rPr>
              <a:t>(Compile) </a:t>
            </a:r>
            <a:r>
              <a:rPr lang="ko-KR" altLang="en-US" dirty="0">
                <a:sym typeface="Wingdings" panose="05000000000000000000" pitchFamily="2" charset="2"/>
              </a:rPr>
              <a:t>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14000"/>
              </a:lnSpc>
            </a:pPr>
            <a:r>
              <a:rPr lang="en-US" altLang="ko-KR" dirty="0">
                <a:sym typeface="Wingdings" panose="05000000000000000000" pitchFamily="2" charset="2"/>
              </a:rPr>
              <a:t>C, C++ </a:t>
            </a:r>
            <a:r>
              <a:rPr lang="ko-KR" altLang="en-US" dirty="0">
                <a:sym typeface="Wingdings" panose="05000000000000000000" pitchFamily="2" charset="2"/>
              </a:rPr>
              <a:t>언어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lnSpc>
                <a:spcPct val="114000"/>
              </a:lnSpc>
            </a:pPr>
            <a:r>
              <a:rPr lang="ko-KR" altLang="en-US" dirty="0" err="1">
                <a:sym typeface="Wingdings" panose="05000000000000000000" pitchFamily="2" charset="2"/>
              </a:rPr>
              <a:t>아두이노용</a:t>
            </a:r>
            <a:r>
              <a:rPr lang="ko-KR" altLang="en-US" dirty="0">
                <a:sym typeface="Wingdings" panose="05000000000000000000" pitchFamily="2" charset="2"/>
              </a:rPr>
              <a:t> 스케치 프로그램에서 사용하는 대표적 프로그래밍언어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lnSpc>
                <a:spcPct val="114000"/>
              </a:lnSpc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절차지향언어이며</a:t>
            </a:r>
            <a:r>
              <a:rPr lang="en-US" altLang="ko-KR" dirty="0">
                <a:sym typeface="Wingdings" panose="05000000000000000000" pitchFamily="2" charset="2"/>
              </a:rPr>
              <a:t>, C++</a:t>
            </a:r>
            <a:r>
              <a:rPr lang="ko-KR" altLang="en-US" dirty="0">
                <a:sym typeface="Wingdings" panose="05000000000000000000" pitchFamily="2" charset="2"/>
              </a:rPr>
              <a:t>는 객체지향언어임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lnSpc>
                <a:spcPct val="114000"/>
              </a:lnSpc>
            </a:pPr>
            <a:r>
              <a:rPr lang="ko-KR" altLang="en-US" dirty="0">
                <a:sym typeface="Wingdings" panose="05000000000000000000" pitchFamily="2" charset="2"/>
              </a:rPr>
              <a:t>빠른 연산속도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운영체제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드라이버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임베디드 등의 분야에서 널리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F0E68-4DAE-486D-9C2B-A5F8334B00B4}"/>
              </a:ext>
            </a:extLst>
          </p:cNvPr>
          <p:cNvSpPr txBox="1"/>
          <p:nvPr/>
        </p:nvSpPr>
        <p:spPr>
          <a:xfrm>
            <a:off x="3032159" y="6201996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프로그래밍에 관한 스티브 잡스의 명언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5C6ADF-B581-418E-8A6B-54298B46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458" y="4554603"/>
            <a:ext cx="3769308" cy="16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4826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프로그램의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스케치 프로그램 기본 구조</a:t>
            </a:r>
            <a:endParaRPr lang="en-US" altLang="ko-KR" dirty="0"/>
          </a:p>
          <a:p>
            <a:pPr lvl="1"/>
            <a:r>
              <a:rPr lang="en-US" altLang="ko-KR" dirty="0"/>
              <a:t>setup()</a:t>
            </a:r>
            <a:r>
              <a:rPr lang="ko-KR" altLang="en-US" dirty="0"/>
              <a:t>과 </a:t>
            </a:r>
            <a:r>
              <a:rPr lang="en-US" altLang="ko-KR" dirty="0"/>
              <a:t>loop() </a:t>
            </a:r>
            <a:r>
              <a:rPr lang="ko-KR" altLang="en-US" dirty="0"/>
              <a:t>함수로 구성</a:t>
            </a:r>
            <a:r>
              <a:rPr lang="en-US" altLang="ko-KR" dirty="0"/>
              <a:t>, C</a:t>
            </a:r>
            <a:r>
              <a:rPr lang="ko-KR" altLang="en-US" dirty="0"/>
              <a:t>언어에서의 </a:t>
            </a:r>
            <a:r>
              <a:rPr lang="en-US" altLang="ko-KR" dirty="0"/>
              <a:t>main() </a:t>
            </a:r>
            <a:r>
              <a:rPr lang="ko-KR" altLang="en-US" dirty="0"/>
              <a:t>함수는 없음</a:t>
            </a:r>
            <a:endParaRPr lang="en-US" altLang="ko-KR" dirty="0"/>
          </a:p>
          <a:p>
            <a:pPr lvl="1"/>
            <a:r>
              <a:rPr lang="en-US" altLang="ko-KR" dirty="0"/>
              <a:t>setup()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ko-KR" dirty="0" err="1"/>
              <a:t>아두이노</a:t>
            </a:r>
            <a:r>
              <a:rPr lang="ko-KR" altLang="ko-KR" dirty="0"/>
              <a:t> 보드의 파워 업 또는 리셋 후 </a:t>
            </a:r>
            <a:r>
              <a:rPr lang="ko-KR" altLang="en-US" dirty="0"/>
              <a:t>단 </a:t>
            </a:r>
            <a:r>
              <a:rPr lang="ko-KR" altLang="ko-KR" dirty="0"/>
              <a:t>한번 실행</a:t>
            </a:r>
            <a:endParaRPr lang="en-US" altLang="ko-KR" dirty="0"/>
          </a:p>
          <a:p>
            <a:pPr lvl="2"/>
            <a:r>
              <a:rPr lang="ko-KR" altLang="ko-KR" dirty="0"/>
              <a:t>프로그램에 필요한 변수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r>
              <a:rPr lang="en-US" altLang="ko-KR" dirty="0"/>
              <a:t>, </a:t>
            </a:r>
            <a:r>
              <a:rPr lang="ko-KR" altLang="ko-KR" dirty="0"/>
              <a:t>핀 모드의 초기화</a:t>
            </a:r>
            <a:r>
              <a:rPr lang="en-US" altLang="ko-KR" dirty="0"/>
              <a:t>, </a:t>
            </a:r>
            <a:r>
              <a:rPr lang="ko-KR" altLang="en-US" dirty="0"/>
              <a:t>라이브러리 시동 등에 활</a:t>
            </a:r>
            <a:r>
              <a:rPr lang="ko-KR" altLang="ko-KR" dirty="0"/>
              <a:t>용</a:t>
            </a:r>
            <a:endParaRPr lang="en-US" altLang="ko-KR" dirty="0"/>
          </a:p>
          <a:p>
            <a:pPr lvl="1"/>
            <a:r>
              <a:rPr lang="en-US" altLang="ko-KR" dirty="0"/>
              <a:t>loop()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ko-KR" dirty="0"/>
              <a:t>연속적이고 반복적으로 실행되면서 프로그램</a:t>
            </a:r>
            <a:r>
              <a:rPr lang="ko-KR" altLang="en-US" dirty="0"/>
              <a:t>의</a:t>
            </a:r>
            <a:r>
              <a:rPr lang="ko-KR" altLang="ko-KR" dirty="0"/>
              <a:t> 변경 및 응답을 </a:t>
            </a:r>
            <a:r>
              <a:rPr lang="ko-KR" altLang="en-US" dirty="0"/>
              <a:t>통해 </a:t>
            </a:r>
            <a:r>
              <a:rPr lang="ko-KR" altLang="ko-KR" dirty="0" err="1"/>
              <a:t>아두이노</a:t>
            </a:r>
            <a:r>
              <a:rPr lang="ko-KR" altLang="ko-KR" dirty="0"/>
              <a:t> 보드를 제어하는데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9C95C5-C9E3-415B-850A-25220DE2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52" y="4279119"/>
            <a:ext cx="4590520" cy="18724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D0322D-C388-4C54-BE6D-4860383724BC}"/>
              </a:ext>
            </a:extLst>
          </p:cNvPr>
          <p:cNvSpPr txBox="1"/>
          <p:nvPr/>
        </p:nvSpPr>
        <p:spPr>
          <a:xfrm>
            <a:off x="3367190" y="6201996"/>
            <a:ext cx="24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스케치 프로그램의 기본 구조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543110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프로그램의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CF498-EA0D-BA3F-139F-2178593C6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아두이노 기본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67C5A00-CD69-4957-814E-A93C9E5BF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71824"/>
              </p:ext>
            </p:extLst>
          </p:nvPr>
        </p:nvGraphicFramePr>
        <p:xfrm>
          <a:off x="298636" y="1556792"/>
          <a:ext cx="8231492" cy="457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9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5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607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pinMode(pin, mode)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핀을 입력 혹은 출력으로 동작하도록 구성</a:t>
                      </a:r>
                      <a:endParaRPr lang="en-US" altLang="ko-KR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지정한 입출력 핀 번호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 : INPUT / OUTPUT / INPUT_PULLUP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607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digitalWrite(pin, value)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출력 핀에 값을 기록</a:t>
                      </a:r>
                      <a:endParaRPr lang="en-US" altLang="ko-KR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 핀 번호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 : HIGH(5V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3.3V) / LOW (0V)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87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digitalRead(pin)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디지털 입력 핀으로부터 값을 읽음</a:t>
                      </a:r>
                      <a:endParaRPr lang="en-US" altLang="ko-KR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핀 번호</a:t>
                      </a:r>
                      <a:endParaRPr lang="ko-KR" altLang="en-US" sz="160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07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delay(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인수로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전달된 시간만큼 프로그램의 동작을 멈춤</a:t>
                      </a:r>
                      <a:endParaRPr lang="en-US" altLang="ko-KR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지연시간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자료형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unsigned long,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1/1000 s)</a:t>
                      </a:r>
                      <a:endParaRPr lang="ko-KR" altLang="en-US" sz="160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623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517650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21381</TotalTime>
  <Words>3877</Words>
  <Application>Microsoft Office PowerPoint</Application>
  <PresentationFormat>화면 슬라이드 쇼(4:3)</PresentationFormat>
  <Paragraphs>824</Paragraphs>
  <Slides>54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HY견고딕</vt:lpstr>
      <vt:lpstr>굴림</vt:lpstr>
      <vt:lpstr>맑은 고딕</vt:lpstr>
      <vt:lpstr>휴먼엑스포</vt:lpstr>
      <vt:lpstr>Cambria Math</vt:lpstr>
      <vt:lpstr>Eras Bold ITC</vt:lpstr>
      <vt:lpstr>Symbol</vt:lpstr>
      <vt:lpstr>Times New Roman</vt:lpstr>
      <vt:lpstr>Wingdings</vt:lpstr>
      <vt:lpstr>기본 디자인</vt:lpstr>
      <vt:lpstr>아두이노를 위한 C++언어</vt:lpstr>
      <vt:lpstr>PowerPoint 프레젠테이션</vt:lpstr>
      <vt:lpstr>행복한 경영이야기(www.happyceo.or.kr)</vt:lpstr>
      <vt:lpstr>내면의 변화. 두 계란의 운명은?</vt:lpstr>
      <vt:lpstr>학습목표</vt:lpstr>
      <vt:lpstr>프로그래밍의 중요성</vt:lpstr>
      <vt:lpstr>프로그래밍의 중요성</vt:lpstr>
      <vt:lpstr>스케치 프로그램의 구조</vt:lpstr>
      <vt:lpstr>스케치 프로그램의 구조</vt:lpstr>
      <vt:lpstr>변수와 자료형</vt:lpstr>
      <vt:lpstr>변수와 자료형</vt:lpstr>
      <vt:lpstr>변수와 자료형</vt:lpstr>
      <vt:lpstr>변수와 자료형</vt:lpstr>
      <vt:lpstr>변수와 자료형</vt:lpstr>
      <vt:lpstr>변수와 자료형</vt:lpstr>
      <vt:lpstr>[실습 1] 변수 및 주석 활용</vt:lpstr>
      <vt:lpstr>[실습 1] 변수 및 주석 활용</vt:lpstr>
      <vt:lpstr>[실습 2] 부동소수점수 활용(근사값 개념)</vt:lpstr>
      <vt:lpstr>연산자</vt:lpstr>
      <vt:lpstr>연산자 - 증감연산자</vt:lpstr>
      <vt:lpstr>연산자 – 비트단위 논리연산자</vt:lpstr>
      <vt:lpstr>연산자 – 비트단위 쉬프트 연산자</vt:lpstr>
      <vt:lpstr>조건문</vt:lpstr>
      <vt:lpstr>조건문</vt:lpstr>
      <vt:lpstr>조건문</vt:lpstr>
      <vt:lpstr>반복문</vt:lpstr>
      <vt:lpstr>반복문 – break/continue</vt:lpstr>
      <vt:lpstr>무조건 제어문 – goto</vt:lpstr>
      <vt:lpstr>[실습 3] 핀번호에 반복문 사용</vt:lpstr>
      <vt:lpstr>[실습 3] 핀번호에 반복문 사용</vt:lpstr>
      <vt:lpstr>배열(Array)</vt:lpstr>
      <vt:lpstr>[실습 4] 핀번호에 배열 사용</vt:lpstr>
      <vt:lpstr>함수(Function)</vt:lpstr>
      <vt:lpstr>함수(Function)</vt:lpstr>
      <vt:lpstr>함수(Function)</vt:lpstr>
      <vt:lpstr>[실습 5] 아두이노 소스에 함수 활용</vt:lpstr>
      <vt:lpstr>기타 구문</vt:lpstr>
      <vt:lpstr>PowerPoint 프레젠테이션</vt:lpstr>
      <vt:lpstr>헤더파일과 구현파일</vt:lpstr>
      <vt:lpstr>[실습 6] 별도 파일 이용</vt:lpstr>
      <vt:lpstr>[실습 6] 별도 파일 이용</vt:lpstr>
      <vt:lpstr>[실습 6] 별도 파일 이용</vt:lpstr>
      <vt:lpstr>객체지향 프로그래밍</vt:lpstr>
      <vt:lpstr>객체지향 프로그래밍</vt:lpstr>
      <vt:lpstr>객체지향 프로그래밍</vt:lpstr>
      <vt:lpstr>[실습 7] 클래스 이용</vt:lpstr>
      <vt:lpstr>[참고] #ifndef ~ #endif</vt:lpstr>
      <vt:lpstr>[실습 7] 클래스 이용</vt:lpstr>
      <vt:lpstr>[실습 7] 클래스 이용</vt:lpstr>
      <vt:lpstr>유용한 수학함수</vt:lpstr>
      <vt:lpstr>과제 </vt:lpstr>
      <vt:lpstr>[도전과제] LED 동시 점멸</vt:lpstr>
      <vt:lpstr>Summary</vt:lpstr>
      <vt:lpstr>질의 응답</vt:lpstr>
    </vt:vector>
  </TitlesOfParts>
  <Company>두원공과대학 인터넷프로그래밍과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김형래</dc:creator>
  <cp:lastModifiedBy>김형래</cp:lastModifiedBy>
  <cp:revision>503</cp:revision>
  <dcterms:created xsi:type="dcterms:W3CDTF">2003-05-07T20:17:23Z</dcterms:created>
  <dcterms:modified xsi:type="dcterms:W3CDTF">2025-03-12T11:25:01Z</dcterms:modified>
</cp:coreProperties>
</file>